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4484" r:id="rId2"/>
    <p:sldMasterId id="2147484507" r:id="rId3"/>
    <p:sldMasterId id="2147484516" r:id="rId4"/>
  </p:sldMasterIdLst>
  <p:notesMasterIdLst>
    <p:notesMasterId r:id="rId41"/>
  </p:notesMasterIdLst>
  <p:handoutMasterIdLst>
    <p:handoutMasterId r:id="rId42"/>
  </p:handoutMasterIdLst>
  <p:sldIdLst>
    <p:sldId id="398" r:id="rId5"/>
    <p:sldId id="444" r:id="rId6"/>
    <p:sldId id="456" r:id="rId7"/>
    <p:sldId id="459" r:id="rId8"/>
    <p:sldId id="399" r:id="rId9"/>
    <p:sldId id="447" r:id="rId10"/>
    <p:sldId id="467" r:id="rId11"/>
    <p:sldId id="403" r:id="rId12"/>
    <p:sldId id="460" r:id="rId13"/>
    <p:sldId id="404" r:id="rId14"/>
    <p:sldId id="458" r:id="rId15"/>
    <p:sldId id="410" r:id="rId16"/>
    <p:sldId id="411" r:id="rId17"/>
    <p:sldId id="468" r:id="rId18"/>
    <p:sldId id="463" r:id="rId19"/>
    <p:sldId id="405" r:id="rId20"/>
    <p:sldId id="412" r:id="rId21"/>
    <p:sldId id="466" r:id="rId22"/>
    <p:sldId id="434" r:id="rId23"/>
    <p:sldId id="435" r:id="rId24"/>
    <p:sldId id="469" r:id="rId25"/>
    <p:sldId id="464" r:id="rId26"/>
    <p:sldId id="462" r:id="rId27"/>
    <p:sldId id="407" r:id="rId28"/>
    <p:sldId id="408" r:id="rId29"/>
    <p:sldId id="409" r:id="rId30"/>
    <p:sldId id="446" r:id="rId31"/>
    <p:sldId id="436" r:id="rId32"/>
    <p:sldId id="465" r:id="rId33"/>
    <p:sldId id="448" r:id="rId34"/>
    <p:sldId id="432" r:id="rId35"/>
    <p:sldId id="420" r:id="rId36"/>
    <p:sldId id="461" r:id="rId37"/>
    <p:sldId id="450" r:id="rId38"/>
    <p:sldId id="449" r:id="rId39"/>
    <p:sldId id="442" r:id="rId40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7DB8642-0BCA-4DDD-B03E-7FBE18AC3D57}">
          <p14:sldIdLst>
            <p14:sldId id="398"/>
            <p14:sldId id="444"/>
            <p14:sldId id="456"/>
          </p14:sldIdLst>
        </p14:section>
        <p14:section name="Ecosystème Grenoble-Alpes" id="{815B5601-84DE-4AA2-BEC7-2B48728B0613}">
          <p14:sldIdLst>
            <p14:sldId id="459"/>
            <p14:sldId id="399"/>
            <p14:sldId id="447"/>
            <p14:sldId id="467"/>
            <p14:sldId id="403"/>
          </p14:sldIdLst>
        </p14:section>
        <p14:section name="Univ. Grenoble Alpes" id="{59D4BA4B-287E-4F1B-872B-6844D12F36D5}">
          <p14:sldIdLst>
            <p14:sldId id="460"/>
            <p14:sldId id="404"/>
            <p14:sldId id="458"/>
            <p14:sldId id="410"/>
            <p14:sldId id="411"/>
            <p14:sldId id="468"/>
            <p14:sldId id="463"/>
            <p14:sldId id="405"/>
            <p14:sldId id="412"/>
            <p14:sldId id="466"/>
            <p14:sldId id="434"/>
            <p14:sldId id="435"/>
            <p14:sldId id="469"/>
            <p14:sldId id="464"/>
            <p14:sldId id="462"/>
            <p14:sldId id="407"/>
            <p14:sldId id="408"/>
            <p14:sldId id="409"/>
            <p14:sldId id="446"/>
            <p14:sldId id="436"/>
            <p14:sldId id="465"/>
            <p14:sldId id="448"/>
            <p14:sldId id="432"/>
            <p14:sldId id="420"/>
          </p14:sldIdLst>
        </p14:section>
        <p14:section name="Vivre à Grenoble" id="{CEA5DA0B-A95C-4A87-9A3E-D85E131BC1F4}">
          <p14:sldIdLst>
            <p14:sldId id="461"/>
            <p14:sldId id="450"/>
            <p14:sldId id="449"/>
            <p14:sldId id="4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66"/>
    <a:srgbClr val="7189C5"/>
    <a:srgbClr val="6699FF"/>
    <a:srgbClr val="FF33CC"/>
    <a:srgbClr val="5A869F"/>
    <a:srgbClr val="FFFFFF"/>
    <a:srgbClr val="B40000"/>
    <a:srgbClr val="0033CC"/>
    <a:srgbClr val="4F811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 autoAdjust="0"/>
    <p:restoredTop sz="86421" autoAdjust="0"/>
  </p:normalViewPr>
  <p:slideViewPr>
    <p:cSldViewPr>
      <p:cViewPr varScale="1">
        <p:scale>
          <a:sx n="67" d="100"/>
          <a:sy n="67" d="100"/>
        </p:scale>
        <p:origin x="-108" y="-31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-3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2034" y="102"/>
      </p:cViewPr>
      <p:guideLst>
        <p:guide orient="horz" pos="2142"/>
        <p:guide pos="312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ilet:Library:Containers:com.apple.mail:Data:Library:Mail%20Downloads:F2FCD624-1A43-442E-956C-07963D6B7669:2013-2014%20distribution%20universitai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fr-FR" sz="1200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fr-FR"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fr-FR"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1705180905825278"/>
                  <c:y val="-0.127868774074329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fr-FR" sz="120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 sz="12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Feuil1!$A$5:$A$9</c:f>
              <c:strCache>
                <c:ptCount val="5"/>
                <c:pt idx="0">
                  <c:v>Engineering</c:v>
                </c:pt>
                <c:pt idx="1">
                  <c:v>Sciences &amp; Technologies</c:v>
                </c:pt>
                <c:pt idx="2">
                  <c:v>Health Sciences</c:v>
                </c:pt>
                <c:pt idx="3">
                  <c:v>Social Sciences</c:v>
                </c:pt>
                <c:pt idx="4">
                  <c:v>Languages/ Literature/communication</c:v>
                </c:pt>
              </c:strCache>
            </c:strRef>
          </c:cat>
          <c:val>
            <c:numRef>
              <c:f>Feuil1!$B$5:$B$9</c:f>
              <c:numCache>
                <c:formatCode>General</c:formatCode>
                <c:ptCount val="5"/>
                <c:pt idx="0">
                  <c:v>5600</c:v>
                </c:pt>
                <c:pt idx="1">
                  <c:v>12594</c:v>
                </c:pt>
                <c:pt idx="2">
                  <c:v>5424</c:v>
                </c:pt>
                <c:pt idx="3">
                  <c:v>16000</c:v>
                </c:pt>
                <c:pt idx="4">
                  <c:v>5000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30D83F7B-049A-9940-8743-45F9D7CCFF4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689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21" y="1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499" y="3227619"/>
            <a:ext cx="7277642" cy="30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21" y="6458498"/>
            <a:ext cx="4304618" cy="33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E0DDA1EA-22B3-594F-8A54-41E9EED92CF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23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09588"/>
            <a:ext cx="3398837" cy="2551112"/>
          </a:xfrm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9042" indent="-288093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52373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13322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74271" indent="-230475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B09645-3048-D54F-8241-74CB1020C659}" type="slidenum">
              <a:rPr lang="en-US" altLang="fr-FR" sz="1200" b="0">
                <a:solidFill>
                  <a:schemeClr val="tx1"/>
                </a:solidFill>
                <a:latin typeface="Times" charset="0"/>
              </a:rPr>
              <a:pPr/>
              <a:t>1</a:t>
            </a:fld>
            <a:endParaRPr lang="en-US" altLang="fr-FR" sz="12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5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523875"/>
            <a:ext cx="3505200" cy="2628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5867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523875"/>
            <a:ext cx="3505200" cy="2628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095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523875"/>
            <a:ext cx="3505200" cy="2628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47425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1242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Shanghai 2018: Top 200 Best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in the world (Grenoble 1 173)</a:t>
            </a:r>
          </a:p>
          <a:p>
            <a:r>
              <a:rPr lang="fr-FR" baseline="0" dirty="0" smtClean="0"/>
              <a:t>Times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Education 2018 Top 200 best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(UGA 161-170)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8801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89222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523875"/>
            <a:ext cx="3505200" cy="2628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55567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2509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Minatec</a:t>
            </a:r>
            <a:r>
              <a:rPr lang="fr-FR" dirty="0" smtClean="0"/>
              <a:t>:</a:t>
            </a:r>
            <a:r>
              <a:rPr lang="fr-FR" baseline="0" dirty="0" smtClean="0"/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>2,400 researchers, 1,200 students, and 600 technology transfer experts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19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05362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" charset="0"/>
                <a:ea typeface="ＭＳ Ｐゴシック" charset="-128"/>
                <a:cs typeface="ＭＳ Ｐゴシック" charset="-128"/>
              </a:rPr>
              <a:t>Funding: more than 400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" charset="0"/>
                <a:ea typeface="ＭＳ Ｐゴシック" charset="-128"/>
                <a:cs typeface="ＭＳ Ｐゴシック" charset="-128"/>
              </a:rPr>
              <a:t>Meuros</a:t>
            </a:r>
            <a:endParaRPr lang="en-US" sz="12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" charset="0"/>
                <a:ea typeface="ＭＳ Ｐゴシック" charset="-128"/>
                <a:cs typeface="ＭＳ Ｐゴシック" charset="-128"/>
              </a:rPr>
              <a:t>170 000 new m2 dedicated </a:t>
            </a:r>
            <a:r>
              <a:rPr lang="en-US" sz="1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" charset="0"/>
                <a:ea typeface="ＭＳ Ｐゴシック" charset="-128"/>
                <a:cs typeface="ＭＳ Ｐゴシック" charset="-128"/>
              </a:rPr>
              <a:t>o Innovation, research and education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5711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67024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6928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Dual </a:t>
            </a:r>
            <a:r>
              <a:rPr lang="es-CL" sz="1200" b="1" i="0" kern="1200" dirty="0" err="1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Degrees</a:t>
            </a:r>
            <a:r>
              <a:rPr lang="es-CL" sz="1200" b="1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 :</a:t>
            </a:r>
            <a:r>
              <a:rPr lang="es-CL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/>
            </a:r>
            <a:br>
              <a:rPr lang="es-CL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</a:br>
            <a:r>
              <a:rPr lang="es-CL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UGA : 55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INP : 25</a:t>
            </a:r>
          </a:p>
          <a:p>
            <a:r>
              <a:rPr lang="es-CL" sz="1200" b="0" i="0" kern="1200" dirty="0" err="1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Sciences</a:t>
            </a:r>
            <a:r>
              <a:rPr lang="es-CL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 Po: 6</a:t>
            </a:r>
          </a:p>
          <a:p>
            <a:r>
              <a:rPr lang="es-CL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ENSAG: </a:t>
            </a:r>
            <a:r>
              <a:rPr lang="es-CL" sz="1200" b="0" i="0" kern="1200" dirty="0" err="1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apparemment</a:t>
            </a:r>
            <a:r>
              <a:rPr lang="es-CL" sz="1200" b="0" i="0" kern="1200" dirty="0" smtClean="0">
                <a:solidFill>
                  <a:schemeClr val="tx1"/>
                </a:solidFill>
                <a:effectLst/>
                <a:latin typeface="Times" charset="0"/>
                <a:ea typeface="+mn-ea"/>
                <a:cs typeface="+mn-cs"/>
              </a:rPr>
              <a:t> 0</a:t>
            </a:r>
          </a:p>
          <a:p>
            <a:pPr algn="l"/>
            <a:endParaRPr lang="en-US" sz="1200" dirty="0" smtClean="0">
              <a:solidFill>
                <a:srgbClr val="C00000"/>
              </a:solidFill>
              <a:effectLst/>
            </a:endParaRPr>
          </a:p>
          <a:p>
            <a:pPr algn="l"/>
            <a:r>
              <a:rPr lang="en-US" sz="1200" dirty="0" smtClean="0">
                <a:solidFill>
                  <a:srgbClr val="C00000"/>
                </a:solidFill>
                <a:effectLst/>
              </a:rPr>
              <a:t>MASTERS</a:t>
            </a:r>
          </a:p>
          <a:p>
            <a:pPr algn="l"/>
            <a:r>
              <a:rPr lang="en-US" sz="1200" dirty="0" smtClean="0">
                <a:solidFill>
                  <a:srgbClr val="C00000"/>
                </a:solidFill>
                <a:effectLst/>
              </a:rPr>
              <a:t>10 Masters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Biology 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3 Masters &amp; 1 Bachelors </a:t>
            </a:r>
            <a:r>
              <a:rPr lang="en-US" sz="1200" b="0" dirty="0" smtClean="0">
                <a:solidFill>
                  <a:schemeClr val="tx1"/>
                </a:solidFill>
              </a:rPr>
              <a:t>Energy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6 Masters </a:t>
            </a:r>
            <a:r>
              <a:rPr lang="en-US" sz="1200" b="0" dirty="0" smtClean="0">
                <a:solidFill>
                  <a:schemeClr val="tx1"/>
                </a:solidFill>
              </a:rPr>
              <a:t>Engineering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9 Masters </a:t>
            </a:r>
            <a:r>
              <a:rPr lang="en-US" sz="1200" b="0" dirty="0" smtClean="0">
                <a:solidFill>
                  <a:schemeClr val="tx1"/>
                </a:solidFill>
              </a:rPr>
              <a:t>Environment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6 Masters &amp; 1 Diploma </a:t>
            </a:r>
            <a:r>
              <a:rPr lang="en-US" sz="1200" b="0" dirty="0" smtClean="0">
                <a:solidFill>
                  <a:schemeClr val="tx1"/>
                </a:solidFill>
              </a:rPr>
              <a:t>Health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7 Masters &amp; 4 Certificates </a:t>
            </a:r>
            <a:r>
              <a:rPr lang="en-US" sz="1200" b="0" dirty="0" smtClean="0">
                <a:solidFill>
                  <a:schemeClr val="tx1"/>
                </a:solidFill>
              </a:rPr>
              <a:t>Management/Communication/Business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9 Masters &amp; 2 Diplomas </a:t>
            </a:r>
            <a:r>
              <a:rPr lang="en-US" sz="1200" b="0" dirty="0" smtClean="0">
                <a:solidFill>
                  <a:schemeClr val="tx1"/>
                </a:solidFill>
              </a:rPr>
              <a:t>Materials / Industrial Engineering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6 Masters </a:t>
            </a:r>
            <a:r>
              <a:rPr lang="en-US" sz="1200" b="0" dirty="0" smtClean="0">
                <a:solidFill>
                  <a:schemeClr val="tx1"/>
                </a:solidFill>
              </a:rPr>
              <a:t>Nanotechnologies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7 Masters </a:t>
            </a:r>
            <a:r>
              <a:rPr lang="en-US" sz="1200" b="0" dirty="0" smtClean="0">
                <a:solidFill>
                  <a:schemeClr val="tx1"/>
                </a:solidFill>
              </a:rPr>
              <a:t>Chemistry/Physics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9 Masters &amp; 1 Bachelors </a:t>
            </a:r>
            <a:r>
              <a:rPr lang="en-US" sz="1200" b="0" dirty="0" smtClean="0">
                <a:solidFill>
                  <a:schemeClr val="tx1"/>
                </a:solidFill>
              </a:rPr>
              <a:t>Applied Mathematics and Computer Science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2 Masters </a:t>
            </a:r>
            <a:r>
              <a:rPr lang="en-US" sz="1200" b="0" dirty="0" smtClean="0">
                <a:solidFill>
                  <a:schemeClr val="tx1"/>
                </a:solidFill>
              </a:rPr>
              <a:t>Urbanism</a:t>
            </a:r>
          </a:p>
          <a:p>
            <a:r>
              <a:rPr lang="en-US" sz="1200" dirty="0" smtClean="0">
                <a:solidFill>
                  <a:srgbClr val="C00000"/>
                </a:solidFill>
              </a:rPr>
              <a:t>4 Summer Schools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55302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33763" y="523875"/>
            <a:ext cx="3505200" cy="2628900"/>
          </a:xfrm>
          <a:ln/>
        </p:spPr>
      </p:sp>
      <p:sp>
        <p:nvSpPr>
          <p:cNvPr id="747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74755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9993" indent="-296151" eaLnBrk="0" hangingPunct="0"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84605" indent="-236921" eaLnBrk="0" hangingPunct="0"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58447" indent="-236921" eaLnBrk="0" hangingPunct="0"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132289" indent="-236921" eaLnBrk="0" hangingPunct="0"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750250" algn="l"/>
                <a:tab pos="1500500" algn="l"/>
                <a:tab pos="2250750" algn="l"/>
                <a:tab pos="3001000" algn="l"/>
              </a:tabLst>
              <a:defRPr sz="25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7EB46F-26EB-AA45-8C67-06C275D2B021}" type="slidenum">
              <a:rPr lang="en-GB" sz="1200">
                <a:solidFill>
                  <a:srgbClr val="000000"/>
                </a:solidFill>
                <a:latin typeface="Times New Roman" charset="0"/>
              </a:rPr>
              <a:pPr eaLnBrk="1" hangingPunct="1"/>
              <a:t>25</a:t>
            </a:fld>
            <a:endParaRPr lang="en-GB" sz="12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78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2046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92269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49241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29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01106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30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5316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31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26991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32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3558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14443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33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8696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35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755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1399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9263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8147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The growth of the city and territory of Grenoble echoes the dialogue of research, science and industry.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From the glove industry to hydroelectricity (the “</a:t>
            </a:r>
            <a:r>
              <a:rPr lang="en-GB" sz="1200" b="0" i="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houille</a:t>
            </a:r>
            <a:r>
              <a:rPr lang="en-GB" sz="1200" b="0" i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blanche”), and now micro- and nanotechnologies, software and energy, Grenoble follows the rhythms of innovation.</a:t>
            </a:r>
            <a:endParaRPr lang="en-US" sz="1200" b="0" i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1202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09588"/>
            <a:ext cx="3398837" cy="2551112"/>
          </a:xfrm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ESRF: </a:t>
            </a:r>
            <a:r>
              <a:rPr lang="en-US" sz="12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Synchrotron Radiation Facility </a:t>
            </a:r>
          </a:p>
          <a:p>
            <a:pPr lvl="0"/>
            <a:r>
              <a:rPr lang="en-US" sz="12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ILL:</a:t>
            </a:r>
            <a:r>
              <a:rPr lang="en-US" sz="1200" baseline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sz="12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Laue </a:t>
            </a:r>
            <a:r>
              <a:rPr lang="en-US" sz="1200" b="0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r>
              <a:rPr lang="en-US" sz="12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Neutron-flux reactor</a:t>
            </a:r>
          </a:p>
          <a:p>
            <a:pPr lvl="0"/>
            <a:r>
              <a:rPr lang="en-US" sz="12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EMBL: </a:t>
            </a:r>
            <a:r>
              <a:rPr lang="en-US" sz="12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Molecular Biology Laboratory</a:t>
            </a:r>
          </a:p>
          <a:p>
            <a:pPr lvl="0"/>
            <a:r>
              <a:rPr lang="en-US" sz="12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GHMFL:</a:t>
            </a:r>
            <a:r>
              <a:rPr lang="en-US" sz="1200" baseline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Grenoble High Magnetic Field Laboratory</a:t>
            </a:r>
          </a:p>
          <a:p>
            <a:pPr lvl="0"/>
            <a:r>
              <a:rPr lang="en-US" sz="12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IRAM: </a:t>
            </a:r>
            <a:r>
              <a:rPr lang="en-US" sz="12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  <a:r>
              <a:rPr lang="en-US" sz="1200" b="0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millimetric</a:t>
            </a:r>
            <a:r>
              <a:rPr lang="en-US" sz="12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 astronomy</a:t>
            </a:r>
          </a:p>
          <a:p>
            <a:pPr marL="171450" indent="-171450">
              <a:buFontTx/>
              <a:buChar char="-"/>
            </a:pPr>
            <a:endParaRPr lang="fr-FR" altLang="fr-FR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6142" indent="-287344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9375" indent="-22860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8174" indent="-22860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68559" indent="-228605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25770" indent="-228605" defTabSz="44927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82980" indent="-228605" defTabSz="44927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40190" indent="-228605" defTabSz="44927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97400" indent="-228605" defTabSz="44927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16" algn="l"/>
                <a:tab pos="1447832" algn="l"/>
                <a:tab pos="2171749" algn="l"/>
                <a:tab pos="289566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itchFamily="2" charset="2"/>
              <a:buNone/>
            </a:pPr>
            <a:fld id="{F1019F84-B58C-4452-B818-3B64276046ED}" type="slidenum">
              <a:rPr lang="en-US" altLang="fr-FR">
                <a:solidFill>
                  <a:prstClr val="black"/>
                </a:solidFill>
                <a:latin typeface="Times" pitchFamily="18" charset="0"/>
                <a:cs typeface="Arial" charset="0"/>
              </a:rPr>
              <a:pPr>
                <a:spcBef>
                  <a:spcPct val="0"/>
                </a:spcBef>
                <a:buSzPct val="45000"/>
                <a:buFont typeface="Wingdings" pitchFamily="2" charset="2"/>
                <a:buNone/>
              </a:pPr>
              <a:t>8</a:t>
            </a:fld>
            <a:endParaRPr lang="en-US" altLang="fr-FR">
              <a:solidFill>
                <a:prstClr val="black"/>
              </a:solidFill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4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A1EA-22B3-594F-8A54-41E9EED92CFA}" type="slidenum">
              <a:rPr lang="en-US" altLang="fr-FR" smtClean="0"/>
              <a:pPr/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987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ludovicmartel/Documents/UGA%20LOGOS/UGA%20PACK%20LOGO%20COMUE/VERSION%20ORIGINALE/WEB/logo_COMUE_RVB.jpg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88000" contrast="-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132237"/>
            <a:ext cx="4662488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5488" y="5588010"/>
            <a:ext cx="262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 smtClean="0">
              <a:solidFill>
                <a:schemeClr val="tx1"/>
              </a:solidFill>
              <a:ea typeface="+mn-ea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8613" y="5110164"/>
            <a:ext cx="8464550" cy="1193800"/>
          </a:xfr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smtClean="0"/>
              <a:t>style </a:t>
            </a:r>
            <a:r>
              <a:rPr lang="en-US" dirty="0"/>
              <a:t>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010" y="536414"/>
            <a:ext cx="4624450" cy="7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43645"/>
      </p:ext>
    </p:extLst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5488" y="5588010"/>
            <a:ext cx="262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 smtClean="0">
              <a:solidFill>
                <a:schemeClr val="tx1"/>
              </a:solidFill>
              <a:ea typeface="+mn-ea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8613" y="5110164"/>
            <a:ext cx="8464550" cy="1193800"/>
          </a:xfr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smtClean="0"/>
              <a:t>style </a:t>
            </a:r>
            <a:r>
              <a:rPr lang="en-US" dirty="0"/>
              <a:t>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62297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772" y="503676"/>
            <a:ext cx="4348783" cy="4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6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617549"/>
            <a:ext cx="8423274" cy="1189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1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89288" y="6535740"/>
            <a:ext cx="2894012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615112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/>
            <a:fld id="{0D927441-91BF-4C24-B255-B8C027BF22E0}" type="slidenum">
              <a:rPr lang="en-GB" altLang="fr-FR" sz="1000" b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pPr algn="r"/>
              <a:t>‹N°›</a:t>
            </a:fld>
            <a:endParaRPr lang="en-GB" altLang="fr-FR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3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391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417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11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402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186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Garde_ANR_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8715" y="2201333"/>
            <a:ext cx="4544809" cy="2149686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8715" y="3679807"/>
            <a:ext cx="4544809" cy="14171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45 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183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1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49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ageGarde_ANR_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98715" y="2201333"/>
            <a:ext cx="4544809" cy="2149686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98715" y="3679807"/>
            <a:ext cx="4544809" cy="14171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  <a:cs typeface="45 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72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818270" y="663257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6E51AF5-2911-1549-991A-A2704613AF99}" type="slidenum">
              <a:rPr lang="fr-FR" altLang="fr-FR" sz="900" b="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900" b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1" y="1295411"/>
            <a:ext cx="8572560" cy="533737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defRPr>
                <a:solidFill>
                  <a:srgbClr val="C00000"/>
                </a:solidFill>
              </a:defRPr>
            </a:lvl1pPr>
            <a:lvl2pPr marL="717550" indent="-268288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771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8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329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53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193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077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1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3904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7710" y="5588010"/>
            <a:ext cx="262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8613" y="5110164"/>
            <a:ext cx="8464550" cy="1193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smtClean="0"/>
              <a:t>style </a:t>
            </a:r>
            <a:r>
              <a:rPr lang="en-US" dirty="0"/>
              <a:t>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62297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772" y="503676"/>
            <a:ext cx="4348783" cy="4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00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7710" y="5588010"/>
            <a:ext cx="26257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 smtClean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8613" y="5110164"/>
            <a:ext cx="8464550" cy="11938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smtClean="0"/>
              <a:t>style </a:t>
            </a:r>
            <a:r>
              <a:rPr lang="en-US" dirty="0"/>
              <a:t>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62297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772" y="503676"/>
            <a:ext cx="4348783" cy="40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1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428604"/>
            <a:ext cx="9144000" cy="66832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rIns="180000"/>
          <a:lstStyle>
            <a:lvl1pPr algn="l">
              <a:defRPr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9013" y="1341438"/>
            <a:ext cx="7929563" cy="5326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457201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189288" y="6535740"/>
            <a:ext cx="2894012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2"/>
          </p:nvPr>
        </p:nvSpPr>
        <p:spPr>
          <a:xfrm>
            <a:off x="6615112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/>
            <a:fld id="{B15FF55D-89E2-4F49-854D-5DBF51CD8E4B}" type="slidenum">
              <a:rPr lang="en-GB" altLang="fr-FR" sz="1000" b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pPr algn="r"/>
              <a:t>‹N°›</a:t>
            </a:fld>
            <a:endParaRPr lang="en-GB" altLang="fr-FR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98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DD96B1F-30BE-3E4E-8D58-6803AF54EA56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1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1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651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1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89288" y="6535740"/>
            <a:ext cx="2894012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615112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/>
            <a:fld id="{1BB04766-6111-4260-93DA-A849E923B3FA}" type="slidenum">
              <a:rPr lang="en-GB" altLang="fr-FR" sz="1000" b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pPr algn="r"/>
              <a:t>‹N°›</a:t>
            </a:fld>
            <a:endParaRPr lang="en-GB" altLang="fr-FR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132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617549"/>
            <a:ext cx="8423274" cy="11890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1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89288" y="6535740"/>
            <a:ext cx="2894012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GB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615112" y="6535740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/>
            <a:fld id="{0D927441-91BF-4C24-B255-B8C027BF22E0}" type="slidenum">
              <a:rPr lang="en-GB" altLang="fr-FR" sz="1000" b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pPr algn="r"/>
              <a:t>‹N°›</a:t>
            </a:fld>
            <a:endParaRPr lang="en-GB" altLang="fr-FR" sz="1000" b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459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1" y="304801"/>
            <a:ext cx="7162800" cy="10668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0" y="1524001"/>
            <a:ext cx="37719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991100" y="1524000"/>
            <a:ext cx="37719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991100" y="3886200"/>
            <a:ext cx="37719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15112" y="6535740"/>
            <a:ext cx="2132013" cy="276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r>
              <a:rPr lang="fr-FR" sz="1000" b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-108" charset="0"/>
                <a:ea typeface="ＭＳ Ｐゴシック" pitchFamily="-108" charset="-128"/>
                <a:cs typeface="ＭＳ Ｐゴシック" pitchFamily="-108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19497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59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>
          <a:xfrm>
            <a:off x="457200" y="6535739"/>
            <a:ext cx="2132013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idx="11"/>
          </p:nvPr>
        </p:nvSpPr>
        <p:spPr>
          <a:xfrm>
            <a:off x="3189289" y="6535739"/>
            <a:ext cx="2894012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2"/>
          </p:nvPr>
        </p:nvSpPr>
        <p:spPr>
          <a:xfrm>
            <a:off x="6615114" y="6535739"/>
            <a:ext cx="2132012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809C2C2-D785-4813-9315-F2174E3459B8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46417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463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e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103F9E7-595B-554D-984B-A04AFDB578F7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8105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58649F3-D7C6-CB4C-B471-3A4F922AD36F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88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8786930" y="6632575"/>
            <a:ext cx="3570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3A1E53B-9796-F043-9D9F-2FC236C55B2B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23755"/>
            <a:ext cx="3008312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1223755"/>
            <a:ext cx="5111750" cy="54090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889"/>
            <a:ext cx="3008312" cy="419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327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777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994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45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366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76" y="285750"/>
            <a:ext cx="8591549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1018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6" y="1178749"/>
            <a:ext cx="2147887" cy="544560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1" y="1178749"/>
            <a:ext cx="6291263" cy="5445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68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52" y="1808831"/>
            <a:ext cx="8270875" cy="48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Cliquez</a:t>
            </a:r>
            <a:r>
              <a:rPr lang="en-US" altLang="fr-FR" dirty="0"/>
              <a:t> pour modifier les styles du </a:t>
            </a:r>
            <a:r>
              <a:rPr lang="en-US" altLang="fr-FR" dirty="0" err="1"/>
              <a:t>texte</a:t>
            </a:r>
            <a:r>
              <a:rPr lang="en-US" altLang="fr-FR" dirty="0"/>
              <a:t> du masque</a:t>
            </a:r>
          </a:p>
          <a:p>
            <a:pPr lvl="1"/>
            <a:r>
              <a:rPr lang="en-US" altLang="fr-FR" dirty="0" err="1"/>
              <a:t>Deuxième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2"/>
            <a:r>
              <a:rPr lang="en-US" altLang="fr-FR" dirty="0" err="1"/>
              <a:t>Troisième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3"/>
            <a:r>
              <a:rPr lang="en-US" altLang="fr-FR" dirty="0" err="1"/>
              <a:t>Quatrième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4"/>
            <a:r>
              <a:rPr lang="en-US" altLang="fr-FR" dirty="0" err="1"/>
              <a:t>Cinquième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5227" y="648486"/>
            <a:ext cx="9149228" cy="9101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11565" y="3442"/>
            <a:ext cx="1614294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007" y="284935"/>
            <a:ext cx="2348515" cy="218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80" r:id="rId4"/>
    <p:sldLayoutId id="2147484481" r:id="rId5"/>
    <p:sldLayoutId id="2147484482" r:id="rId6"/>
    <p:sldLayoutId id="2147484473" r:id="rId7"/>
    <p:sldLayoutId id="2147484474" r:id="rId8"/>
    <p:sldLayoutId id="2147484475" r:id="rId9"/>
    <p:sldLayoutId id="2147484483" r:id="rId10"/>
    <p:sldLayoutId id="2147484509" r:id="rId11"/>
    <p:sldLayoutId id="2147484510" r:id="rId12"/>
    <p:sldLayoutId id="2147484512" r:id="rId13"/>
    <p:sldLayoutId id="2147484513" r:id="rId14"/>
    <p:sldLayoutId id="2147484514" r:id="rId15"/>
    <p:sldLayoutId id="2147484515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■"/>
        <a:defRPr sz="2100" b="1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►"/>
        <a:defRPr b="1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Font typeface="Wingdings" charset="2"/>
        <a:buChar char="§"/>
        <a:defRPr sz="1600">
          <a:solidFill>
            <a:schemeClr val="accent4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F8119"/>
        </a:buClr>
        <a:buFont typeface="Arial" charset="0"/>
        <a:buChar char="•"/>
        <a:defRPr sz="1200" b="1">
          <a:solidFill>
            <a:schemeClr val="accent4">
              <a:lumMod val="7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Font typeface="Courier New" charset="0"/>
        <a:buChar char="o"/>
        <a:defRPr sz="1000" b="1">
          <a:solidFill>
            <a:schemeClr val="accent4">
              <a:lumMod val="50000"/>
            </a:schemeClr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4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7BB0149-C983-284D-BAF3-49CADCA21B93}" type="datetimeFigureOut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12/03/2018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2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501D2F5-EF98-E04F-B0DD-58106B6F9DE2}" type="slidenum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Image 6" descr="fd-ppt-bleu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343900" y="647701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01D2F5-EF98-E04F-B0DD-58106B6F9DE2}" type="slidenum">
              <a:rPr lang="fr-FR" sz="1200" b="0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1200" b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8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5227" y="648486"/>
            <a:ext cx="9149228" cy="910150"/>
          </a:xfrm>
          <a:prstGeom prst="rect">
            <a:avLst/>
          </a:prstGeom>
          <a:solidFill>
            <a:sysClr val="window" lastClr="FFFFFF">
              <a:lumMod val="85000"/>
              <a:alpha val="59000"/>
            </a:sys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  <a:defRPr/>
            </a:pPr>
            <a:endParaRPr lang="fr-FR" kern="0" smtClean="0">
              <a:solidFill>
                <a:sysClr val="window" lastClr="FFFFFF">
                  <a:lumMod val="85000"/>
                </a:sysClr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11565" y="3442"/>
            <a:ext cx="1614294" cy="815079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  <a:defRPr/>
            </a:pPr>
            <a:endParaRPr lang="fr-FR" kern="0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007" y="284935"/>
            <a:ext cx="2348515" cy="2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5227" y="648486"/>
            <a:ext cx="9149228" cy="910150"/>
          </a:xfrm>
          <a:prstGeom prst="rect">
            <a:avLst/>
          </a:prstGeom>
          <a:solidFill>
            <a:sysClr val="window" lastClr="FFFFFF">
              <a:lumMod val="85000"/>
              <a:alpha val="59000"/>
            </a:sys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  <a:defRPr/>
            </a:pPr>
            <a:endParaRPr lang="fr-FR" kern="0" smtClean="0">
              <a:solidFill>
                <a:sysClr val="window" lastClr="FFFFFF">
                  <a:lumMod val="85000"/>
                </a:sysClr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611565" y="3442"/>
            <a:ext cx="1614294" cy="815079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  <a:defRPr/>
            </a:pPr>
            <a:endParaRPr lang="fr-FR" kern="0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007" y="284935"/>
            <a:ext cx="2348515" cy="2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eXEnL73wxY" TargetMode="External"/><Relationship Id="rId3" Type="http://schemas.openxmlformats.org/officeDocument/2006/relationships/hyperlink" Target="http://www.bbc.com/news/science-environment-37245768" TargetMode="External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eXEnL73wxY" TargetMode="External"/><Relationship Id="rId5" Type="http://schemas.openxmlformats.org/officeDocument/2006/relationships/hyperlink" Target="https://www.youtube.com/watch?v=K8fH7JC6DGg" TargetMode="Externa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5815930"/>
            <a:ext cx="9144000" cy="1033450"/>
          </a:xfrm>
          <a:prstGeom prst="rect">
            <a:avLst/>
          </a:prstGeom>
          <a:solidFill>
            <a:schemeClr val="bg1">
              <a:lumMod val="85000"/>
              <a:alpha val="47059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78760"/>
            <a:ext cx="9144000" cy="3060341"/>
          </a:xfrm>
          <a:prstGeom prst="rect">
            <a:avLst/>
          </a:prstGeom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1196625" y="5949279"/>
            <a:ext cx="7663985" cy="10351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5A869F"/>
                </a:solidFill>
              </a:rPr>
              <a:t>13</a:t>
            </a:r>
            <a:r>
              <a:rPr lang="en-US" sz="2000" baseline="30000" dirty="0" smtClean="0">
                <a:solidFill>
                  <a:srgbClr val="5A869F"/>
                </a:solidFill>
              </a:rPr>
              <a:t>th</a:t>
            </a:r>
            <a:r>
              <a:rPr lang="en-US" sz="2000" dirty="0" smtClean="0">
                <a:solidFill>
                  <a:srgbClr val="5A869F"/>
                </a:solidFill>
              </a:rPr>
              <a:t> February</a:t>
            </a:r>
            <a:r>
              <a:rPr lang="en-US" sz="2000" smtClean="0">
                <a:solidFill>
                  <a:srgbClr val="5A869F"/>
                </a:solidFill>
              </a:rPr>
              <a:t>, 2018</a:t>
            </a:r>
            <a:endParaRPr lang="en-US" sz="2000" dirty="0" smtClean="0">
              <a:solidFill>
                <a:srgbClr val="5A869F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601672" y="4464116"/>
            <a:ext cx="7258940" cy="94061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2400" b="0" kern="0" dirty="0" smtClean="0">
                <a:solidFill>
                  <a:srgbClr val="C00000"/>
                </a:solidFill>
              </a:rPr>
              <a:t>Research, innovation and training</a:t>
            </a:r>
          </a:p>
          <a:p>
            <a:pPr algn="r">
              <a:defRPr/>
            </a:pPr>
            <a:r>
              <a:rPr lang="en-US" sz="2400" b="0" i="1" kern="0" dirty="0" smtClean="0">
                <a:solidFill>
                  <a:srgbClr val="C00000"/>
                </a:solidFill>
              </a:rPr>
              <a:t>In a cutting edge environment</a:t>
            </a:r>
            <a:endParaRPr lang="en-US" sz="2400" b="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4052" y="-24952"/>
            <a:ext cx="1614294" cy="241883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1565" y="4059070"/>
            <a:ext cx="1614294" cy="315034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64" y="4524056"/>
            <a:ext cx="983286" cy="9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2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84095"/>
            <a:ext cx="9162511" cy="25739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908721"/>
            <a:ext cx="7596407" cy="740125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700" b="1" cap="all" dirty="0" err="1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FR" sz="27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Grenoble </a:t>
            </a:r>
            <a:r>
              <a:rPr lang="fr-FR" sz="27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1562" y="3431"/>
            <a:ext cx="1614295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21065" y="1736202"/>
            <a:ext cx="7471315" cy="383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4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19"/>
              </a:buClr>
              <a:buFont typeface="Arial" charset="0"/>
              <a:buChar char="•"/>
              <a:defRPr sz="12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charset="0"/>
              <a:buChar char="o"/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effectLst/>
                <a:latin typeface="Arial"/>
              </a:rPr>
              <a:t>Key figures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1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university, </a:t>
            </a: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3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higher education schools, </a:t>
            </a: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5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research centers, </a:t>
            </a: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1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teaching hospital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50,000+ 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students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3,700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doctoral students, of which </a:t>
            </a: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45%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international 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12,000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employees, of which </a:t>
            </a:r>
            <a:r>
              <a:rPr lang="en-US" sz="190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5,500</a:t>
            </a:r>
            <a:r>
              <a:rPr lang="en-US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academic</a:t>
            </a:r>
            <a:endParaRPr lang="en-US" sz="1900" b="0" kern="0" dirty="0" smtClean="0">
              <a:solidFill>
                <a:prstClr val="black"/>
              </a:solidFill>
              <a:effectLst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562" y="6444335"/>
            <a:ext cx="1614295" cy="413664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551" y="908721"/>
            <a:ext cx="7596407" cy="740125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700" b="1" cap="all" dirty="0" err="1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FR" sz="27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Grenoble alpes’ values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1562" y="3431"/>
            <a:ext cx="1614295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11560" y="1754397"/>
            <a:ext cx="7965885" cy="311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4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19"/>
              </a:buClr>
              <a:buFont typeface="Arial" charset="0"/>
              <a:buChar char="•"/>
              <a:defRPr sz="12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charset="0"/>
              <a:buChar char="o"/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GB" sz="19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Univ. Grenoble Alpes is committed to producing </a:t>
            </a:r>
            <a:r>
              <a:rPr lang="en-GB" sz="19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new knowledge </a:t>
            </a:r>
            <a:r>
              <a:rPr lang="en-GB" sz="1900" b="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that </a:t>
            </a:r>
            <a:r>
              <a:rPr lang="en-GB" sz="19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serve humanity and preserve our planet</a:t>
            </a:r>
            <a:r>
              <a:rPr lang="en-GB" sz="19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. </a:t>
            </a:r>
          </a:p>
          <a:p>
            <a:r>
              <a:rPr lang="en-GB" sz="19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Univ. Grenoble </a:t>
            </a:r>
            <a:r>
              <a:rPr lang="en-GB" sz="1900" b="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Alpes</a:t>
            </a:r>
            <a:r>
              <a:rPr lang="en-GB" sz="19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 laboratories address </a:t>
            </a:r>
            <a:r>
              <a:rPr lang="en-GB" sz="19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audacious scientific problems</a:t>
            </a:r>
            <a:r>
              <a:rPr lang="en-GB" sz="19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 and major socio-economic challenges that they approach in an </a:t>
            </a:r>
            <a:r>
              <a:rPr lang="en-GB" sz="19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open and free spirit </a:t>
            </a:r>
            <a:r>
              <a:rPr lang="en-GB" sz="19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" charset="0"/>
                <a:cs typeface="Arial" charset="0"/>
              </a:rPr>
              <a:t>delivering innovative solutions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11562" y="6444335"/>
            <a:ext cx="1614295" cy="413664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74122" y="396286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rgbClr val="C00000"/>
                </a:solidFill>
                <a:effectLst/>
              </a:rPr>
              <a:t>Imagine the unthinkable and dare the impossible for a </a:t>
            </a:r>
            <a:r>
              <a:rPr lang="en-GB" dirty="0" smtClean="0">
                <a:solidFill>
                  <a:srgbClr val="C00000"/>
                </a:solidFill>
                <a:effectLst/>
              </a:rPr>
              <a:t>generous </a:t>
            </a:r>
            <a:r>
              <a:rPr lang="en-GB" dirty="0">
                <a:solidFill>
                  <a:srgbClr val="C00000"/>
                </a:solidFill>
                <a:effectLst/>
              </a:rPr>
              <a:t>and open world!</a:t>
            </a:r>
          </a:p>
          <a:p>
            <a:pPr algn="ctr"/>
            <a:endParaRPr lang="fr-FR" dirty="0">
              <a:solidFill>
                <a:srgbClr val="7189C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535" y="947781"/>
            <a:ext cx="7515835" cy="740125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WORLD-CLASS UNIVERSITY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1562" y="3431"/>
            <a:ext cx="1614295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1562" y="6084297"/>
            <a:ext cx="1614295" cy="773704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21551" y="1718811"/>
            <a:ext cx="7650851" cy="19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4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19"/>
              </a:buClr>
              <a:buFont typeface="Arial" charset="0"/>
              <a:buChar char="•"/>
              <a:defRPr sz="12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charset="0"/>
              <a:buChar char="o"/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effectLst/>
                <a:latin typeface="Arial"/>
              </a:rPr>
              <a:t>2 goals</a:t>
            </a:r>
          </a:p>
          <a:p>
            <a:pPr lvl="1">
              <a:spcAft>
                <a:spcPts val="1000"/>
              </a:spcAft>
              <a:buClr>
                <a:srgbClr val="323232">
                  <a:lumMod val="75000"/>
                </a:srgbClr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develop human &amp; social sciences</a:t>
            </a:r>
          </a:p>
          <a:p>
            <a:pPr lvl="1">
              <a:spcAft>
                <a:spcPts val="1000"/>
              </a:spcAft>
              <a:buClr>
                <a:srgbClr val="323232">
                  <a:lumMod val="75000"/>
                </a:srgbClr>
              </a:buClr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develop </a:t>
            </a:r>
            <a:r>
              <a:rPr lang="en-US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interdisciplinarity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 while enhancing excellence in academic fields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effectLst/>
                <a:latin typeface="Arial"/>
              </a:rPr>
              <a:t>4 socio-economic challenges</a:t>
            </a:r>
            <a:endParaRPr lang="en-US" sz="2400" dirty="0">
              <a:effectLst/>
              <a:latin typeface="Arial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55160" y="4239090"/>
            <a:ext cx="8682325" cy="1569156"/>
            <a:chOff x="-282572" y="5049232"/>
            <a:chExt cx="9528100" cy="1722012"/>
          </a:xfrm>
        </p:grpSpPr>
        <p:sp>
          <p:nvSpPr>
            <p:cNvPr id="12" name="Rectangle 11"/>
            <p:cNvSpPr/>
            <p:nvPr/>
          </p:nvSpPr>
          <p:spPr>
            <a:xfrm>
              <a:off x="4644585" y="5049233"/>
              <a:ext cx="2283651" cy="17220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r>
                <a:rPr lang="en-US" sz="1350" b="1" kern="0" spc="-70" dirty="0" smtClean="0">
                  <a:solidFill>
                    <a:srgbClr val="121E43"/>
                  </a:solidFill>
                  <a:effectLst/>
                  <a:latin typeface="Montserrat-Regular"/>
                  <a:ea typeface="Arial" charset="0"/>
                  <a:cs typeface="Montserrat-Regular"/>
                </a:rPr>
                <a:t>Digital Technology</a:t>
              </a:r>
              <a:endParaRPr lang="en-US" sz="1350" b="1" kern="0" spc="-70" dirty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77626" y="5049233"/>
              <a:ext cx="2267902" cy="1710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200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r>
                <a:rPr lang="en-US" sz="1350" b="1" dirty="0" smtClean="0">
                  <a:solidFill>
                    <a:prstClr val="black"/>
                  </a:solidFill>
                  <a:effectLst/>
                  <a:latin typeface="Arial"/>
                </a:rPr>
                <a:t>Innovation</a:t>
              </a:r>
              <a:endParaRPr lang="en-US" sz="1350" b="1" kern="0" spc="-70" dirty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82572" y="5049773"/>
              <a:ext cx="2305577" cy="1709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b="1" kern="0" spc="-70" dirty="0" smtClean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  <a:p>
              <a:pPr algn="ctr">
                <a:defRPr/>
              </a:pPr>
              <a:endParaRPr lang="en-US" sz="1350" b="1" kern="0" spc="-70" dirty="0" smtClean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  <a:p>
              <a:pPr algn="ctr">
                <a:defRPr/>
              </a:pPr>
              <a:endParaRPr lang="en-US" sz="1350" b="1" kern="0" spc="-70" dirty="0" smtClean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  <a:p>
              <a:pPr algn="ctr">
                <a:defRPr/>
              </a:pPr>
              <a:endParaRPr lang="en-US" sz="1350" b="1" kern="0" spc="-70" dirty="0" smtClean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  <a:p>
              <a:pPr algn="ctr">
                <a:defRPr/>
              </a:pPr>
              <a:endParaRPr lang="en-US" sz="1350" b="1" kern="0" spc="-70" dirty="0" smtClean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  <a:p>
              <a:pPr algn="ctr">
                <a:defRPr/>
              </a:pPr>
              <a:r>
                <a:rPr lang="en-US" sz="1350" b="1" kern="0" spc="-70" dirty="0" smtClean="0">
                  <a:solidFill>
                    <a:srgbClr val="121E43"/>
                  </a:solidFill>
                  <a:effectLst/>
                  <a:latin typeface="Montserrat-Regular"/>
                  <a:ea typeface="Arial" charset="0"/>
                  <a:cs typeface="Montserrat-Regular"/>
                </a:rPr>
                <a:t>Sustainable development &amp; society</a:t>
              </a:r>
              <a:endParaRPr lang="en-US" sz="1350" b="1" kern="0" spc="-70" dirty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5243" y="5049232"/>
              <a:ext cx="2306308" cy="1710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135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1350" b="1" dirty="0" smtClean="0">
                <a:solidFill>
                  <a:prstClr val="black"/>
                </a:solidFill>
                <a:effectLst/>
                <a:latin typeface="Arial"/>
              </a:endParaRPr>
            </a:p>
            <a:p>
              <a:pPr algn="ctr">
                <a:defRPr/>
              </a:pPr>
              <a:endParaRPr lang="en-US" sz="1350" b="1" kern="0" spc="-70" dirty="0" smtClean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  <a:p>
              <a:pPr algn="ctr">
                <a:defRPr/>
              </a:pPr>
              <a:endParaRPr lang="en-US" sz="1350" b="1" kern="0" spc="-70" dirty="0" smtClean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  <a:p>
              <a:pPr algn="ctr">
                <a:defRPr/>
              </a:pPr>
              <a:r>
                <a:rPr lang="en-US" sz="1350" b="1" kern="0" spc="-70" dirty="0" smtClean="0">
                  <a:solidFill>
                    <a:srgbClr val="121E43"/>
                  </a:solidFill>
                  <a:effectLst/>
                  <a:latin typeface="Montserrat-Regular"/>
                  <a:ea typeface="Arial" charset="0"/>
                  <a:cs typeface="Montserrat-Regular"/>
                </a:rPr>
                <a:t>Health, well-being </a:t>
              </a:r>
              <a:br>
                <a:rPr lang="en-US" sz="1350" b="1" kern="0" spc="-70" dirty="0" smtClean="0">
                  <a:solidFill>
                    <a:srgbClr val="121E43"/>
                  </a:solidFill>
                  <a:effectLst/>
                  <a:latin typeface="Montserrat-Regular"/>
                  <a:ea typeface="Arial" charset="0"/>
                  <a:cs typeface="Montserrat-Regular"/>
                </a:rPr>
              </a:br>
              <a:r>
                <a:rPr lang="en-US" sz="1350" b="1" kern="0" spc="-70" dirty="0" smtClean="0">
                  <a:solidFill>
                    <a:srgbClr val="121E43"/>
                  </a:solidFill>
                  <a:effectLst/>
                  <a:latin typeface="Montserrat-Regular"/>
                  <a:ea typeface="Arial" charset="0"/>
                  <a:cs typeface="Montserrat-Regular"/>
                </a:rPr>
                <a:t>and technology</a:t>
              </a:r>
              <a:endParaRPr lang="en-US" sz="1350" b="1" kern="0" spc="-70" dirty="0">
                <a:solidFill>
                  <a:srgbClr val="121E43"/>
                </a:solidFill>
                <a:effectLst/>
                <a:latin typeface="Montserrat-Regular"/>
                <a:ea typeface="Arial" charset="0"/>
                <a:cs typeface="Montserrat-Regular"/>
              </a:endParaRPr>
            </a:p>
          </p:txBody>
        </p:sp>
        <p:pic>
          <p:nvPicPr>
            <p:cNvPr id="16" name="Image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901" y="5091761"/>
              <a:ext cx="1700161" cy="1120562"/>
            </a:xfrm>
            <a:prstGeom prst="rect">
              <a:avLst/>
            </a:prstGeom>
            <a:noFill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059" y="5239929"/>
              <a:ext cx="1820878" cy="115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" descr="SustainablePlanet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098" y="5130401"/>
              <a:ext cx="1087821" cy="1027312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19" name="Picture 17" descr="Innovation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800" y="5141150"/>
              <a:ext cx="975550" cy="120736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41049" y="915473"/>
            <a:ext cx="7236296" cy="668322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400" b="1" cap="all" dirty="0" err="1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fr-FR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b="1" cap="all" dirty="0" err="1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cap="all" dirty="0" err="1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Ambitious</a:t>
            </a:r>
            <a:r>
              <a:rPr lang="fr-FR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cap="all" dirty="0" err="1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fr-FR" sz="2400" b="1" cap="all" dirty="0">
              <a:solidFill>
                <a:srgbClr val="5A8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IceMmeory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00" y="2298938"/>
            <a:ext cx="4132395" cy="23244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6625" y="482415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Ice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 Memory Project 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 7" descr="lncmi.jp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922" y="2298938"/>
            <a:ext cx="3320674" cy="23244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27212" y="4692042"/>
            <a:ext cx="3191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Science in high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magnetic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 </a:t>
            </a:r>
          </a:p>
          <a:p>
            <a:pPr algn="ctr"/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fields@Grenoble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 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01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INTERNATIONAL RANKINGS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3831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fr-FR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Shanghai 2017</a:t>
            </a:r>
            <a:r>
              <a:rPr lang="fr-FR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900" dirty="0" smtClean="0"/>
              <a:t>43</a:t>
            </a:r>
            <a:r>
              <a:rPr lang="en-US" sz="1900" baseline="30000" dirty="0" smtClean="0"/>
              <a:t>rd</a:t>
            </a:r>
            <a:r>
              <a:rPr lang="en-US" sz="1900" dirty="0" smtClean="0"/>
              <a:t> 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fr-FR" sz="19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</a:t>
            </a:r>
            <a:r>
              <a:rPr lang="fr-FR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in </a:t>
            </a:r>
            <a:r>
              <a:rPr lang="fr-FR" sz="19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</a:t>
            </a:r>
            <a:r>
              <a:rPr lang="fr-FR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Sciences </a:t>
            </a:r>
            <a:br>
              <a:rPr lang="fr-FR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900" dirty="0" smtClean="0"/>
              <a:t>Top 50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1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Physics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Chemistry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900" dirty="0" smtClean="0"/>
              <a:t>Top 75 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Nanoscience &amp; </a:t>
            </a:r>
            <a:r>
              <a:rPr lang="fr-FR" sz="1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Nanotechnology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Electrical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fr-FR" sz="19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Engineering, </a:t>
            </a:r>
            <a:r>
              <a:rPr lang="fr-FR" sz="19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Earth</a:t>
            </a:r>
            <a:r>
              <a:rPr lang="fr-FR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Sciences, and </a:t>
            </a:r>
            <a:r>
              <a:rPr lang="fr-FR" sz="19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Ecology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900" dirty="0"/>
              <a:t>Top 100</a:t>
            </a:r>
            <a:r>
              <a:rPr lang="fr-FR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fr-FR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Maths </a:t>
            </a:r>
          </a:p>
          <a:p>
            <a:pPr defTabSz="457200" fontAlgn="auto">
              <a:spcBef>
                <a:spcPts val="0"/>
              </a:spcBef>
              <a:spcAft>
                <a:spcPts val="1200"/>
              </a:spcAft>
            </a:pPr>
            <a:r>
              <a:rPr lang="en-US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QS </a:t>
            </a: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</a:t>
            </a:r>
            <a:r>
              <a:rPr lang="en-US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Ranking</a:t>
            </a:r>
            <a:br>
              <a:rPr lang="en-US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900" dirty="0"/>
              <a:t>Top 100 best </a:t>
            </a:r>
            <a:r>
              <a:rPr lang="en-US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universities in the world for Material Sciences </a:t>
            </a:r>
            <a:br>
              <a:rPr lang="en-US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900" dirty="0"/>
              <a:t>T</a:t>
            </a:r>
            <a:r>
              <a:rPr lang="en-US" sz="1900" dirty="0" smtClean="0"/>
              <a:t>op </a:t>
            </a:r>
            <a:r>
              <a:rPr lang="en-US" sz="1900" dirty="0"/>
              <a:t>200 </a:t>
            </a:r>
            <a:r>
              <a:rPr lang="en-US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Electrical Engineering, Physics, Environmental </a:t>
            </a:r>
            <a:r>
              <a:rPr lang="en-US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19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ciences and Linguistics</a:t>
            </a:r>
          </a:p>
          <a:p>
            <a:pPr marL="342900" lvl="1" indent="-342900" defTabSz="457200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charset="0"/>
              <a:buChar char="■"/>
            </a:pPr>
            <a:r>
              <a:rPr lang="en-US" sz="1900" spc="-50" dirty="0" smtClean="0">
                <a:solidFill>
                  <a:srgbClr val="C00000"/>
                </a:solidFill>
                <a:cs typeface="Montserrat-Regular"/>
              </a:rPr>
              <a:t>5</a:t>
            </a:r>
            <a:r>
              <a:rPr lang="en-US" sz="1900" spc="-50" baseline="30000" dirty="0" smtClean="0">
                <a:solidFill>
                  <a:srgbClr val="C00000"/>
                </a:solidFill>
                <a:cs typeface="Montserrat-Regular"/>
              </a:rPr>
              <a:t>th</a:t>
            </a:r>
            <a:r>
              <a:rPr lang="en-US" sz="1900" spc="-50" dirty="0" smtClean="0">
                <a:solidFill>
                  <a:srgbClr val="C00000"/>
                </a:solidFill>
                <a:cs typeface="Montserrat-Regular"/>
              </a:rPr>
              <a:t> </a:t>
            </a:r>
            <a:r>
              <a:rPr lang="en-US" sz="1900" b="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in France’s “Best Global Universities” (</a:t>
            </a:r>
            <a:r>
              <a:rPr lang="en-US" sz="1900" b="0" i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US News and World Report</a:t>
            </a:r>
            <a:r>
              <a:rPr lang="en-US" sz="1900" b="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)</a:t>
            </a:r>
            <a:endParaRPr lang="en-US" sz="19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 defTabSz="457200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charset="0"/>
              <a:buChar char="■"/>
            </a:pPr>
            <a:r>
              <a:rPr lang="en-US" sz="1900" spc="-50" dirty="0" smtClean="0">
                <a:solidFill>
                  <a:srgbClr val="C00000"/>
                </a:solidFill>
                <a:cs typeface="Montserrat-Regular"/>
              </a:rPr>
              <a:t>84</a:t>
            </a:r>
            <a:r>
              <a:rPr lang="en-US" sz="1900" spc="-50" baseline="30000" dirty="0" smtClean="0">
                <a:solidFill>
                  <a:srgbClr val="C00000"/>
                </a:solidFill>
                <a:cs typeface="Montserrat-Regular"/>
              </a:rPr>
              <a:t>th</a:t>
            </a:r>
            <a:r>
              <a:rPr lang="en-US" sz="1900" b="0" spc="-50" dirty="0" smtClean="0">
                <a:solidFill>
                  <a:srgbClr val="C00000"/>
                </a:solidFill>
                <a:cs typeface="Montserrat-Regular"/>
              </a:rPr>
              <a:t> </a:t>
            </a:r>
            <a:r>
              <a:rPr lang="en-US" sz="1900" b="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“Most </a:t>
            </a:r>
            <a:r>
              <a:rPr lang="en-US" sz="1900" b="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I</a:t>
            </a:r>
            <a:r>
              <a:rPr lang="en-US" sz="1900" b="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nnovative </a:t>
            </a:r>
            <a:r>
              <a:rPr lang="en-US" sz="1900" b="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U</a:t>
            </a:r>
            <a:r>
              <a:rPr lang="en-US" sz="1900" b="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niversity in the World” </a:t>
            </a:r>
            <a:r>
              <a:rPr lang="en-US" sz="1900" b="0" spc="-5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(</a:t>
            </a:r>
            <a:r>
              <a:rPr lang="en-US" sz="1900" b="0" i="1" spc="-50" dirty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Thomson Reuters 2015</a:t>
            </a:r>
            <a:r>
              <a:rPr lang="en-US" sz="1900" b="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ontserrat-Regular"/>
              </a:rPr>
              <a:t>)</a:t>
            </a:r>
            <a:endParaRPr lang="en-US" sz="19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96" y="5697716"/>
            <a:ext cx="2816805" cy="8269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195" y="5628010"/>
            <a:ext cx="2160240" cy="9601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915" y="5755390"/>
            <a:ext cx="1724925" cy="666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1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Chapter 2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 startAt="2"/>
            </a:pPr>
            <a:r>
              <a:rPr lang="en-US" sz="2000" b="0" dirty="0" smtClean="0"/>
              <a:t>Univ. Grenoble Alpes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What is Univ. Grenoble Alpes?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Research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Education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International strategy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546" y="906565"/>
            <a:ext cx="8591551" cy="857250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700" b="1" cap="all" dirty="0" err="1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27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2700" b="1" cap="all" dirty="0" err="1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fr-FR" sz="27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GRENOBLE ALPES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725787"/>
            <a:ext cx="2520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Mathematics and ICT</a:t>
            </a:r>
          </a:p>
          <a:p>
            <a:pPr lvl="1"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740 faculty members</a:t>
            </a:r>
          </a:p>
          <a:p>
            <a:pPr lvl="1"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500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022" y="3006533"/>
            <a:ext cx="301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Physics, Engineering, Materials</a:t>
            </a:r>
          </a:p>
          <a:p>
            <a:pPr lvl="1"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971 faculty members</a:t>
            </a:r>
          </a:p>
          <a:p>
            <a:pPr lvl="1"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1200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6183" y="4613075"/>
            <a:ext cx="3105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Particles, Astrophysics, Geosciences, Environment and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Ecology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500 faculty members</a:t>
            </a:r>
          </a:p>
          <a:p>
            <a:pPr lvl="1"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400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07056" y="1711178"/>
            <a:ext cx="29253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Chemistry, Biology and Health</a:t>
            </a:r>
          </a:p>
          <a:p>
            <a:pPr lvl="1"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730 faculty members</a:t>
            </a:r>
          </a:p>
          <a:p>
            <a:pPr lvl="1"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550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6906" y="3006533"/>
            <a:ext cx="33118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Law,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Politics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ciences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370 faculty members</a:t>
            </a:r>
          </a:p>
          <a:p>
            <a:pPr lvl="1"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550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23127" y="4600541"/>
            <a:ext cx="301533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Arts,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Literature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umanities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Cognition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500 faculty members</a:t>
            </a:r>
          </a:p>
          <a:p>
            <a:pPr lvl="1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640 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</a:p>
        </p:txBody>
      </p:sp>
      <p:pic>
        <p:nvPicPr>
          <p:cNvPr id="2" name="Image 1" descr="Leti-mention droit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081" y="2590163"/>
            <a:ext cx="1232309" cy="1215135"/>
          </a:xfrm>
          <a:prstGeom prst="rect">
            <a:avLst/>
          </a:prstGeom>
        </p:spPr>
      </p:pic>
      <p:pic>
        <p:nvPicPr>
          <p:cNvPr id="4" name="Image 3" descr="Liten logo_rvb_peti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255" y="4390364"/>
            <a:ext cx="1517663" cy="12343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96337" y="3789040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1,300  </a:t>
            </a:r>
            <a:r>
              <a:rPr lang="fr-F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faculty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668346" y="5641503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700  </a:t>
            </a:r>
            <a:r>
              <a:rPr lang="fr-FR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faculty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38462" y="1684803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</a:rPr>
              <a:t>Associated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</a:rPr>
              <a:t>Applied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</a:rPr>
              <a:t>Research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</a:rPr>
              <a:t> Institutes: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45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543" y="773705"/>
            <a:ext cx="8235915" cy="740125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Disciplinary </a:t>
            </a:r>
            <a:r>
              <a:rPr lang="en-US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(CDP): </a:t>
            </a:r>
            <a:br>
              <a:rPr lang="en-US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important research asset</a:t>
            </a:r>
            <a:endParaRPr lang="en-US" sz="2400" b="1" cap="all" dirty="0">
              <a:solidFill>
                <a:srgbClr val="5A8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1562" y="3431"/>
            <a:ext cx="1614295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1562" y="6453336"/>
            <a:ext cx="1614295" cy="4046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</a:pPr>
            <a:endParaRPr lang="fr-FR" sz="2400" b="1" dirty="0" smtClean="0">
              <a:solidFill>
                <a:srgbClr val="FF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96525" y="1817177"/>
            <a:ext cx="8397933" cy="425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4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19"/>
              </a:buClr>
              <a:buFont typeface="Arial" charset="0"/>
              <a:buChar char="•"/>
              <a:defRPr sz="12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charset="0"/>
              <a:buChar char="o"/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sz="2000" dirty="0" smtClean="0">
                <a:effectLst/>
                <a:latin typeface="Arial"/>
              </a:rPr>
              <a:t>Support ambitious interdisciplinary research programs that: 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Bring together researchers from different disciplines and departments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Focus on ambitious scientific and socio-economic problems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Contribute 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to the visibility of Univ. Grenoble </a:t>
            </a:r>
            <a:r>
              <a:rPr lang="en-US" sz="1800" b="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Alpes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, its international policy and </a:t>
            </a:r>
            <a:r>
              <a:rPr lang="en-US" sz="18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Arial" charset="0"/>
                <a:cs typeface="Arial" charset="0"/>
              </a:rPr>
              <a:t>attractivenes</a:t>
            </a:r>
            <a:endParaRPr lang="en-US" sz="18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/>
              <a:ea typeface="Arial" charset="0"/>
              <a:cs typeface="Arial" charset="0"/>
            </a:endParaRPr>
          </a:p>
          <a:p>
            <a:r>
              <a:rPr lang="en-US" sz="2000" dirty="0">
                <a:effectLst/>
                <a:latin typeface="Arial"/>
              </a:rPr>
              <a:t>7 projects in 2016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800" b="0" dirty="0" err="1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Data</a:t>
            </a:r>
            <a:r>
              <a:rPr lang="en-US" sz="1800" b="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@UGA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, Eco-SESA, GLYCO@ALPS, LIFE, </a:t>
            </a:r>
            <a:r>
              <a:rPr lang="en-US" sz="1800" b="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NeuroCoG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, </a:t>
            </a:r>
            <a:r>
              <a:rPr lang="en-US" sz="1800" b="0" dirty="0" err="1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QuEng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, Trajectories</a:t>
            </a:r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11.9M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€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total funding</a:t>
            </a:r>
            <a:r>
              <a:rPr lang="en-US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,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128.7M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€ consolidated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Arial" charset="0"/>
                <a:cs typeface="Arial" charset="0"/>
              </a:rPr>
              <a:t>budget</a:t>
            </a:r>
          </a:p>
          <a:p>
            <a:r>
              <a:rPr lang="en-US" sz="2000" dirty="0" smtClean="0"/>
              <a:t>10 </a:t>
            </a:r>
            <a:r>
              <a:rPr lang="en-US" sz="2000" dirty="0"/>
              <a:t>projects in </a:t>
            </a:r>
            <a:r>
              <a:rPr lang="en-US" sz="2000" dirty="0" smtClean="0"/>
              <a:t>2017</a:t>
            </a:r>
            <a:endParaRPr lang="en-US" sz="2000" dirty="0"/>
          </a:p>
          <a:p>
            <a:pPr lvl="1">
              <a:buClr>
                <a:srgbClr val="323232">
                  <a:lumMod val="75000"/>
                </a:srgbClr>
              </a:buClr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12.3M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€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total funding</a:t>
            </a:r>
            <a:endParaRPr lang="en-US" sz="2300" dirty="0" smtClean="0">
              <a:solidFill>
                <a:prstClr val="black">
                  <a:lumMod val="75000"/>
                  <a:lumOff val="25000"/>
                </a:prstClr>
              </a:solidFill>
              <a:effectLst/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Chapter 2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 startAt="2"/>
            </a:pPr>
            <a:r>
              <a:rPr lang="en-US" sz="2000" b="0" dirty="0" smtClean="0"/>
              <a:t>Univ. Grenoble Alpes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What is Univ. Grenoble Alpes?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Research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Innovation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Education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International strategy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30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777297"/>
            <a:ext cx="7543800" cy="838200"/>
          </a:xfrm>
          <a:noFill/>
        </p:spPr>
        <p:txBody>
          <a:bodyPr lIns="180000" rIns="180000"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Parks and Facilities:</a:t>
            </a:r>
            <a:b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and technology platforms</a:t>
            </a:r>
          </a:p>
        </p:txBody>
      </p:sp>
      <p:pic>
        <p:nvPicPr>
          <p:cNvPr id="5" name="Picture 4" descr="Minat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061178"/>
            <a:ext cx="4833551" cy="2104016"/>
          </a:xfrm>
          <a:prstGeom prst="rect">
            <a:avLst/>
          </a:prstGeom>
        </p:spPr>
      </p:pic>
      <p:pic>
        <p:nvPicPr>
          <p:cNvPr id="6" name="Picture 5" descr="Biopol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12" y="4603945"/>
            <a:ext cx="4820539" cy="1930400"/>
          </a:xfrm>
          <a:prstGeom prst="rect">
            <a:avLst/>
          </a:prstGeom>
        </p:spPr>
      </p:pic>
      <p:pic>
        <p:nvPicPr>
          <p:cNvPr id="7" name="Picture 6" descr="Inovall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094" y="2061178"/>
            <a:ext cx="3173269" cy="2104016"/>
          </a:xfrm>
          <a:prstGeom prst="rect">
            <a:avLst/>
          </a:prstGeom>
        </p:spPr>
      </p:pic>
      <p:pic>
        <p:nvPicPr>
          <p:cNvPr id="8" name="Picture 7" descr="Nanobio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094" y="4602879"/>
            <a:ext cx="3173269" cy="18866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93970" y="163584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Minatec</a:t>
            </a:r>
            <a:endParaRPr lang="fr-FR" sz="1600" b="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62210" y="4213627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Nanobio</a:t>
            </a:r>
            <a:endParaRPr lang="fr-FR" sz="1600" b="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1827" y="1673059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Inovallée</a:t>
            </a:r>
            <a:endParaRPr lang="fr-FR" sz="1600" b="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85515" y="4202345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Biopolis</a:t>
            </a:r>
            <a:endParaRPr lang="fr-FR" sz="1600" b="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53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UNIV. GRENOBLE ALPES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267043" y="2034191"/>
            <a:ext cx="6660740" cy="21148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US" sz="2000" b="0" dirty="0" smtClean="0"/>
              <a:t>Welcome to the </a:t>
            </a:r>
            <a:r>
              <a:rPr lang="en-US" sz="2000" dirty="0" smtClean="0"/>
              <a:t>Univ. Grenoble Alpes</a:t>
            </a:r>
            <a:r>
              <a:rPr lang="en-US" sz="2000" b="0" dirty="0" smtClean="0"/>
              <a:t>, a unique amalgam of higher education institutes and research organizations collaborating in a region exceptionally rich in scientific advancement and business ventures. 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9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95" y="1820845"/>
            <a:ext cx="41148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FD718"/>
              </a:buClr>
              <a:buSzPct val="70000"/>
            </a:pPr>
            <a:r>
              <a:rPr lang="en-GB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IMAG</a:t>
            </a:r>
            <a:r>
              <a:rPr lang="en-GB" sz="16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 Informatics, Mathematics, Application @ Grenoble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FFD718"/>
              </a:buClr>
              <a:buSzPct val="70000"/>
            </a:pPr>
            <a:r>
              <a:rPr lang="en-GB" sz="1600" b="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(1,000 researchers) </a:t>
            </a:r>
            <a:endParaRPr lang="en-GB" sz="1600" b="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Green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305" y="4681351"/>
            <a:ext cx="3420381" cy="1935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3096" y="4329100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FD718"/>
              </a:buClr>
              <a:buSzPct val="70000"/>
            </a:pPr>
            <a:r>
              <a:rPr lang="en-GB" sz="16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GreenEr</a:t>
            </a:r>
            <a:r>
              <a:rPr lang="en-GB" sz="16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 Energy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3" name="Image 3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796" y="2573905"/>
            <a:ext cx="4343400" cy="1676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47075" y="1953188"/>
            <a:ext cx="30068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FFD718"/>
              </a:buClr>
              <a:buSzPct val="70000"/>
            </a:pPr>
            <a:r>
              <a:rPr lang="en-GB" sz="1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CIPH</a:t>
            </a:r>
            <a:r>
              <a:rPr lang="en-GB" sz="16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 Centre for Personalized &amp; Integrative Health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" name="Image 1" descr="pilsi-edd-st-martin-d-heres-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88" y="2714264"/>
            <a:ext cx="3995936" cy="29969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1540" y="777297"/>
            <a:ext cx="7543800" cy="838200"/>
          </a:xfrm>
          <a:noFill/>
        </p:spPr>
        <p:txBody>
          <a:bodyPr lIns="180000" rIns="180000"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Parks and Facilities:</a:t>
            </a:r>
            <a:b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and technology platforms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54596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600" y="3576355"/>
            <a:ext cx="3029546" cy="304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ICT/Micro and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Nanotechnlogies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850M€ financed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</a:p>
          <a:p>
            <a:pPr marL="342900" indent="-342900">
              <a:buFontTx/>
              <a:buChar char="-"/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companies (73% 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startups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SMEs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research centers and universities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 bwMode="auto">
          <a:xfrm>
            <a:off x="405046" y="728700"/>
            <a:ext cx="5652120" cy="838200"/>
          </a:xfrm>
          <a:prstGeom prst="rect">
            <a:avLst/>
          </a:prstGeom>
          <a:noFill/>
        </p:spPr>
        <p:txBody>
          <a:bodyPr lIns="180000" rIns="180000">
            <a:noAutofit/>
          </a:bodyPr>
          <a:lstStyle>
            <a:lvl1pPr defTabSz="914400" eaLnBrk="1" latinLnBrk="0" hangingPunct="1">
              <a:buNone/>
              <a:defRPr sz="2700" cap="all">
                <a:solidFill>
                  <a:srgbClr val="5A86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Innovation Through Collaborative projects</a:t>
            </a:r>
          </a:p>
        </p:txBody>
      </p:sp>
      <p:pic>
        <p:nvPicPr>
          <p:cNvPr id="25" name="Picture 24" descr="minalog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2" y="1823756"/>
            <a:ext cx="2436508" cy="1257300"/>
          </a:xfrm>
          <a:prstGeom prst="rect">
            <a:avLst/>
          </a:prstGeom>
        </p:spPr>
      </p:pic>
      <p:pic>
        <p:nvPicPr>
          <p:cNvPr id="31" name="Picture 30" descr="LyonBiop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47" y="1804705"/>
            <a:ext cx="2799020" cy="12547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 bwMode="auto">
          <a:xfrm>
            <a:off x="3258146" y="3576355"/>
            <a:ext cx="3048000" cy="304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Biotechnologies, Health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887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M€ total 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financed R&amp;D projects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168 small and middle-sized companies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17 research and clinical centers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pic>
        <p:nvPicPr>
          <p:cNvPr id="35" name="Picture 34" descr="Tenerrd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345" y="1783265"/>
            <a:ext cx="1880681" cy="115068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 bwMode="auto">
          <a:xfrm>
            <a:off x="6306146" y="3621360"/>
            <a:ext cx="2590800" cy="304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Energy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More tha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n 1,6B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€ 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financed projects</a:t>
            </a:r>
            <a:endParaRPr lang="en-US" sz="2000" b="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260 companies (70% startups &amp; SMEs)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Chapter 2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 startAt="2"/>
            </a:pPr>
            <a:r>
              <a:rPr lang="fr-FR" sz="2000" b="0" dirty="0" err="1" smtClean="0"/>
              <a:t>Univ</a:t>
            </a:r>
            <a:r>
              <a:rPr lang="fr-FR" sz="2000" b="0" dirty="0" smtClean="0"/>
              <a:t>. Grenoble Alpes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fr-FR" sz="2000" b="0" dirty="0" err="1"/>
              <a:t>What</a:t>
            </a:r>
            <a:r>
              <a:rPr lang="fr-FR" sz="2000" b="0" dirty="0"/>
              <a:t> </a:t>
            </a:r>
            <a:r>
              <a:rPr lang="fr-FR" sz="2000" b="0" dirty="0" err="1"/>
              <a:t>is</a:t>
            </a:r>
            <a:r>
              <a:rPr lang="fr-FR" sz="2000" b="0" dirty="0"/>
              <a:t> </a:t>
            </a:r>
            <a:r>
              <a:rPr lang="fr-FR" sz="2000" b="0" dirty="0" err="1"/>
              <a:t>Univ</a:t>
            </a:r>
            <a:r>
              <a:rPr lang="fr-FR" sz="2000" b="0" dirty="0"/>
              <a:t>. Grenoble Alpes?</a:t>
            </a:r>
          </a:p>
          <a:p>
            <a:pPr marL="857250" lvl="1" indent="-457200">
              <a:buFont typeface="+mj-lt"/>
              <a:buAutoNum type="alphaLcPeriod"/>
            </a:pPr>
            <a:r>
              <a:rPr lang="fr-FR" sz="2000" b="0" dirty="0" err="1" smtClean="0"/>
              <a:t>Research</a:t>
            </a:r>
            <a:endParaRPr lang="fr-FR" sz="2000" b="0" dirty="0" smtClean="0"/>
          </a:p>
          <a:p>
            <a:pPr marL="857250" lvl="1" indent="-457200">
              <a:buFont typeface="+mj-lt"/>
              <a:buAutoNum type="alphaLcPeriod"/>
            </a:pPr>
            <a:r>
              <a:rPr lang="fr-FR" sz="2000" b="0" dirty="0" smtClean="0"/>
              <a:t>Innovation</a:t>
            </a:r>
            <a:endParaRPr lang="fr-FR" sz="2000" b="0" dirty="0"/>
          </a:p>
          <a:p>
            <a:pPr marL="857250" lvl="1" indent="-457200">
              <a:buFont typeface="+mj-lt"/>
              <a:buAutoNum type="alphaLcPeriod"/>
            </a:pPr>
            <a:r>
              <a:rPr lang="fr-FR" dirty="0"/>
              <a:t>Education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fr-FR" sz="2000" b="0" dirty="0" smtClean="0"/>
              <a:t>International </a:t>
            </a:r>
            <a:r>
              <a:rPr lang="fr-FR" sz="2000" b="0" dirty="0" err="1" smtClean="0"/>
              <a:t>strategy</a:t>
            </a:r>
            <a:endParaRPr lang="fr-FR" sz="2000" b="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06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5690"/>
          <a:stretch/>
        </p:blipFill>
        <p:spPr>
          <a:xfrm>
            <a:off x="4761275" y="4149080"/>
            <a:ext cx="3816170" cy="23852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5045" y="2168860"/>
            <a:ext cx="3266855" cy="72008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180000"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buFont typeface="Arial" pitchFamily="34" charset="0"/>
              <a:buNone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900" dirty="0" smtClean="0">
                <a:solidFill>
                  <a:srgbClr val="C00000"/>
                </a:solidFill>
              </a:rPr>
              <a:t>A comprehensive academic offer:</a:t>
            </a:r>
            <a:endParaRPr lang="en-GB" sz="1900" dirty="0">
              <a:solidFill>
                <a:srgbClr val="C0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285700"/>
              </p:ext>
            </p:extLst>
          </p:nvPr>
        </p:nvGraphicFramePr>
        <p:xfrm>
          <a:off x="2366755" y="1763815"/>
          <a:ext cx="52205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05045" y="773705"/>
            <a:ext cx="8712460" cy="740125"/>
          </a:xfrm>
          <a:noFill/>
        </p:spPr>
        <p:txBody>
          <a:bodyPr lIns="180000" rIns="180000"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and postgraduate programs in a wide range of disciplines</a:t>
            </a:r>
            <a:endParaRPr lang="fr-FR" sz="2400" b="1" cap="all" dirty="0">
              <a:solidFill>
                <a:srgbClr val="5A8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8037" y="4048230"/>
            <a:ext cx="4211960" cy="15410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180000"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buFont typeface="Arial" pitchFamily="34" charset="0"/>
              <a:buNone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900" dirty="0" smtClean="0">
                <a:solidFill>
                  <a:srgbClr val="C00000"/>
                </a:solidFill>
              </a:rPr>
              <a:t>Grenoble INP </a:t>
            </a:r>
            <a:r>
              <a:rPr lang="en-GB" sz="1900" dirty="0" err="1" smtClean="0">
                <a:solidFill>
                  <a:srgbClr val="C00000"/>
                </a:solidFill>
              </a:rPr>
              <a:t>Institut</a:t>
            </a:r>
            <a:r>
              <a:rPr lang="en-GB" sz="1900" dirty="0" smtClean="0">
                <a:solidFill>
                  <a:srgbClr val="C00000"/>
                </a:solidFill>
              </a:rPr>
              <a:t> of </a:t>
            </a:r>
            <a:r>
              <a:rPr lang="en-GB" sz="1900" dirty="0" err="1" smtClean="0">
                <a:solidFill>
                  <a:srgbClr val="C00000"/>
                </a:solidFill>
              </a:rPr>
              <a:t>Enginering</a:t>
            </a:r>
            <a:r>
              <a:rPr lang="en-GB" sz="1900" dirty="0" smtClean="0">
                <a:solidFill>
                  <a:srgbClr val="C00000"/>
                </a:solidFill>
              </a:rPr>
              <a:t> Univ. Grenoble Alpes </a:t>
            </a:r>
            <a:r>
              <a:rPr lang="en-GB" sz="1900" b="0" dirty="0" smtClean="0">
                <a:solidFill>
                  <a:srgbClr val="C00000"/>
                </a:solidFill>
              </a:rPr>
              <a:t>ranked 2</a:t>
            </a:r>
            <a:r>
              <a:rPr lang="en-GB" sz="1900" b="0" baseline="30000" dirty="0" smtClean="0">
                <a:solidFill>
                  <a:srgbClr val="C00000"/>
                </a:solidFill>
              </a:rPr>
              <a:t>nd</a:t>
            </a:r>
            <a:r>
              <a:rPr lang="en-GB" sz="1900" b="0" dirty="0" smtClean="0">
                <a:solidFill>
                  <a:srgbClr val="C00000"/>
                </a:solidFill>
              </a:rPr>
              <a:t> in France after </a:t>
            </a:r>
            <a:r>
              <a:rPr lang="en-GB" sz="1900" b="0" dirty="0" err="1" smtClean="0">
                <a:solidFill>
                  <a:srgbClr val="C00000"/>
                </a:solidFill>
              </a:rPr>
              <a:t>École</a:t>
            </a:r>
            <a:r>
              <a:rPr lang="en-GB" sz="1900" b="0" dirty="0" smtClean="0">
                <a:solidFill>
                  <a:srgbClr val="C00000"/>
                </a:solidFill>
              </a:rPr>
              <a:t> </a:t>
            </a:r>
            <a:r>
              <a:rPr lang="en-GB" sz="1900" b="0" dirty="0" err="1" smtClean="0">
                <a:solidFill>
                  <a:srgbClr val="C00000"/>
                </a:solidFill>
              </a:rPr>
              <a:t>Polytechnique</a:t>
            </a:r>
            <a:endParaRPr lang="en-GB" sz="1900" b="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288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76545" y="827482"/>
            <a:ext cx="7543800" cy="576293"/>
          </a:xfrm>
          <a:prstGeom prst="rect">
            <a:avLst/>
          </a:prstGeom>
          <a:noFill/>
          <a:extLst/>
        </p:spPr>
        <p:txBody>
          <a:bodyPr lIns="180000" rIns="180000">
            <a:noAutofit/>
          </a:bodyPr>
          <a:lstStyle>
            <a:lvl1pPr defTabSz="914400" eaLnBrk="1" latinLnBrk="0" hangingPunct="1">
              <a:buNone/>
              <a:defRPr sz="2700" cap="all">
                <a:solidFill>
                  <a:srgbClr val="5A86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An international </a:t>
            </a:r>
            <a:r>
              <a:rPr lang="fr-FR" dirty="0" err="1"/>
              <a:t>offer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6545" y="1696590"/>
            <a:ext cx="8595955" cy="3880637"/>
          </a:xfrm>
          <a:prstGeom prst="rect">
            <a:avLst/>
          </a:prstGeom>
          <a:noFill/>
          <a:effectLst/>
        </p:spPr>
        <p:txBody>
          <a:bodyPr lIns="180000"/>
          <a:lstStyle/>
          <a:p>
            <a:pPr algn="l"/>
            <a:r>
              <a:rPr lang="en-US" sz="1900" dirty="0" smtClean="0">
                <a:solidFill>
                  <a:srgbClr val="C00000"/>
                </a:solidFill>
                <a:effectLst/>
              </a:rPr>
              <a:t>86 </a:t>
            </a:r>
            <a:r>
              <a:rPr lang="en-US" sz="1900" dirty="0">
                <a:solidFill>
                  <a:srgbClr val="C00000"/>
                </a:solidFill>
                <a:effectLst/>
              </a:rPr>
              <a:t>Dual </a:t>
            </a:r>
            <a:r>
              <a:rPr lang="en-US" sz="1900" dirty="0" smtClean="0">
                <a:solidFill>
                  <a:srgbClr val="C00000"/>
                </a:solidFill>
                <a:effectLst/>
              </a:rPr>
              <a:t>Masters</a:t>
            </a:r>
          </a:p>
          <a:p>
            <a:pPr algn="l"/>
            <a:r>
              <a:rPr lang="en-US" sz="1600" b="0" dirty="0" smtClean="0">
                <a:solidFill>
                  <a:schemeClr val="tx1"/>
                </a:solidFill>
              </a:rPr>
              <a:t>Law</a:t>
            </a:r>
            <a:r>
              <a:rPr lang="en-US" sz="1600" b="0" dirty="0">
                <a:solidFill>
                  <a:schemeClr val="tx1"/>
                </a:solidFill>
              </a:rPr>
              <a:t>, Economy, Nanotechnologies, Computer Science</a:t>
            </a:r>
          </a:p>
          <a:p>
            <a:pPr algn="l"/>
            <a:endParaRPr lang="en-US" sz="1900" b="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1900" dirty="0" smtClean="0">
                <a:solidFill>
                  <a:srgbClr val="C00000"/>
                </a:solidFill>
                <a:effectLst/>
              </a:rPr>
              <a:t>International Masters </a:t>
            </a:r>
            <a:r>
              <a:rPr lang="en-US" sz="1600" b="0" dirty="0">
                <a:solidFill>
                  <a:schemeClr val="tx1"/>
                </a:solidFill>
                <a:effectLst/>
              </a:rPr>
              <a:t>(courses 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taught </a:t>
            </a:r>
            <a:r>
              <a:rPr lang="en-US" sz="1600" b="0" dirty="0">
                <a:solidFill>
                  <a:schemeClr val="tx1"/>
                </a:solidFill>
                <a:effectLst/>
              </a:rPr>
              <a:t>in English) </a:t>
            </a:r>
            <a:endParaRPr lang="en-US" sz="1600" b="0" dirty="0" smtClean="0">
              <a:solidFill>
                <a:schemeClr val="tx1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sz="1600" b="0" dirty="0" smtClean="0">
                <a:solidFill>
                  <a:schemeClr val="tx1"/>
                </a:solidFill>
                <a:effectLst/>
              </a:rPr>
              <a:t>Urbanism</a:t>
            </a:r>
            <a:r>
              <a:rPr lang="en-US" sz="1600" b="0" dirty="0">
                <a:solidFill>
                  <a:schemeClr val="tx1"/>
                </a:solidFill>
                <a:effectLst/>
              </a:rPr>
              <a:t>, Environment, Energy, Automation, 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Material sciences, Physics, Chemistry</a:t>
            </a:r>
            <a:r>
              <a:rPr lang="en-US" sz="1600" b="0" dirty="0">
                <a:solidFill>
                  <a:schemeClr val="tx1"/>
                </a:solidFill>
                <a:effectLst/>
              </a:rPr>
              <a:t>, Computer Science, Nanotechnologies, Health, Applied Mathematics for Industry, Business/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Finance, </a:t>
            </a:r>
            <a:r>
              <a:rPr lang="fr-FR" sz="1600" b="0" dirty="0" err="1">
                <a:solidFill>
                  <a:schemeClr val="tx1"/>
                </a:solidFill>
                <a:effectLst/>
              </a:rPr>
              <a:t>Electrical</a:t>
            </a:r>
            <a:r>
              <a:rPr lang="fr-FR" sz="1600" b="0" dirty="0">
                <a:solidFill>
                  <a:schemeClr val="tx1"/>
                </a:solidFill>
                <a:effectLst/>
              </a:rPr>
              <a:t> Engineering, </a:t>
            </a:r>
            <a:r>
              <a:rPr lang="fr-FR" sz="1600" b="0" dirty="0" smtClean="0">
                <a:solidFill>
                  <a:schemeClr val="tx1"/>
                </a:solidFill>
                <a:effectLst/>
              </a:rPr>
              <a:t>Civil Engineering</a:t>
            </a:r>
            <a:r>
              <a:rPr lang="mr-IN" sz="1600" b="0" dirty="0" smtClean="0">
                <a:solidFill>
                  <a:schemeClr val="tx1"/>
                </a:solidFill>
                <a:effectLst/>
              </a:rPr>
              <a:t>…</a:t>
            </a:r>
            <a:endParaRPr lang="fr-FR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8" y="3924055"/>
            <a:ext cx="9144000" cy="30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41229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01530" y="1614093"/>
            <a:ext cx="4635515" cy="5345604"/>
          </a:xfrm>
          <a:prstGeom prst="rect">
            <a:avLst/>
          </a:prstGeom>
          <a:noFill/>
        </p:spPr>
        <p:txBody>
          <a:bodyPr lIns="180000">
            <a:normAutofit/>
          </a:bodyPr>
          <a:lstStyle>
            <a:lvl1pPr eaLnBrk="0" hangingPunct="0"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eaLnBrk="0" hangingPunct="0"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marL="0" lvl="1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/>
                <a:ea typeface="ＭＳ Ｐゴシック" charset="0"/>
              </a:rPr>
              <a:t>International Schools </a:t>
            </a:r>
          </a:p>
          <a:p>
            <a:pPr marL="0" lvl="1" algn="l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ea typeface="ＭＳ Ｐゴシック" charset="0"/>
              </a:rPr>
              <a:t>ERCA</a:t>
            </a:r>
            <a:r>
              <a:rPr lang="en-US" sz="1600" b="0" dirty="0" smtClean="0">
                <a:solidFill>
                  <a:schemeClr val="tx1"/>
                </a:solidFill>
                <a:effectLst/>
                <a:ea typeface="ＭＳ Ｐゴシック" charset="0"/>
              </a:rPr>
              <a:t>: European Research Course on Atmospheres</a:t>
            </a:r>
          </a:p>
          <a:p>
            <a:pPr marL="0" lvl="1" algn="l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ea typeface="ＭＳ Ｐゴシック" charset="0"/>
              </a:rPr>
              <a:t>ESONN</a:t>
            </a:r>
            <a:r>
              <a:rPr lang="en-US" sz="1600" b="0" dirty="0" smtClean="0">
                <a:solidFill>
                  <a:schemeClr val="tx1"/>
                </a:solidFill>
                <a:effectLst/>
                <a:ea typeface="ＭＳ Ｐゴシック" charset="0"/>
              </a:rPr>
              <a:t>: European School on </a:t>
            </a:r>
            <a:r>
              <a:rPr lang="en-US" sz="1600" b="0" dirty="0" err="1" smtClean="0">
                <a:solidFill>
                  <a:schemeClr val="tx1"/>
                </a:solidFill>
                <a:effectLst/>
                <a:ea typeface="ＭＳ Ｐゴシック" charset="0"/>
              </a:rPr>
              <a:t>Nanosciences</a:t>
            </a:r>
            <a:r>
              <a:rPr lang="en-US" sz="1600" b="0" dirty="0" smtClean="0">
                <a:solidFill>
                  <a:schemeClr val="tx1"/>
                </a:solidFill>
                <a:effectLst/>
                <a:ea typeface="ＭＳ Ｐゴシック" charset="0"/>
              </a:rPr>
              <a:t> and </a:t>
            </a:r>
            <a:r>
              <a:rPr lang="en-US" sz="1600" b="0" dirty="0" err="1" smtClean="0">
                <a:solidFill>
                  <a:schemeClr val="tx1"/>
                </a:solidFill>
                <a:effectLst/>
                <a:ea typeface="ＭＳ Ｐゴシック" charset="0"/>
              </a:rPr>
              <a:t>NanoTech</a:t>
            </a:r>
            <a:r>
              <a:rPr lang="en-US" sz="1600" b="0" dirty="0" smtClean="0">
                <a:solidFill>
                  <a:schemeClr val="tx1"/>
                </a:solidFill>
                <a:effectLst/>
                <a:ea typeface="ＭＳ Ｐゴシック" charset="0"/>
              </a:rPr>
              <a:t>.</a:t>
            </a:r>
          </a:p>
          <a:p>
            <a:pPr marL="0" lvl="1" algn="l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ea typeface="ＭＳ Ｐゴシック" charset="0"/>
              </a:rPr>
              <a:t>HERCULES</a:t>
            </a:r>
            <a:r>
              <a:rPr lang="en-US" sz="1600" b="0" dirty="0" smtClean="0">
                <a:solidFill>
                  <a:schemeClr val="tx1"/>
                </a:solidFill>
                <a:effectLst/>
                <a:ea typeface="ＭＳ Ｐゴシック" charset="0"/>
              </a:rPr>
              <a:t>: Higher European Research Course for Users of Large Experimental Systems</a:t>
            </a:r>
          </a:p>
          <a:p>
            <a:pPr marL="0" lvl="1" algn="l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ea typeface="ＭＳ Ｐゴシック" charset="0"/>
              </a:rPr>
              <a:t>Les </a:t>
            </a:r>
            <a:r>
              <a:rPr lang="en-US" sz="1600" dirty="0" err="1" smtClean="0">
                <a:solidFill>
                  <a:schemeClr val="tx1"/>
                </a:solidFill>
                <a:effectLst/>
                <a:ea typeface="ＭＳ Ｐゴシック" charset="0"/>
              </a:rPr>
              <a:t>Houches</a:t>
            </a:r>
            <a:r>
              <a:rPr lang="en-US" sz="1600" dirty="0" smtClean="0">
                <a:solidFill>
                  <a:schemeClr val="tx1"/>
                </a:solidFill>
                <a:effectLst/>
                <a:ea typeface="ＭＳ Ｐゴシック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effectLst/>
                <a:ea typeface="ＭＳ Ｐゴシック" charset="0"/>
              </a:rPr>
              <a:t>Physics School</a:t>
            </a:r>
          </a:p>
          <a:p>
            <a:pPr marL="0" lvl="1" algn="l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effectLst/>
                <a:ea typeface="ＭＳ Ｐゴシック" charset="0"/>
              </a:rPr>
              <a:t>Summer School in Mathematics</a:t>
            </a:r>
            <a:endParaRPr lang="en-US" sz="2000" dirty="0" smtClean="0">
              <a:solidFill>
                <a:schemeClr val="tx1"/>
              </a:solidFill>
              <a:effectLst/>
              <a:ea typeface="ＭＳ Ｐゴシック" charset="0"/>
            </a:endParaRPr>
          </a:p>
          <a:p>
            <a:pPr marL="0" lvl="1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effectLst/>
                <a:ea typeface="ＭＳ Ｐゴシック" charset="0"/>
              </a:rPr>
              <a:t>Bachelor Summer </a:t>
            </a:r>
            <a:r>
              <a:rPr lang="en-US" sz="2000" b="1" dirty="0" smtClean="0">
                <a:solidFill>
                  <a:srgbClr val="C00000"/>
                </a:solidFill>
                <a:effectLst/>
                <a:ea typeface="ＭＳ Ｐゴシック" charset="0"/>
              </a:rPr>
              <a:t>Program</a:t>
            </a:r>
          </a:p>
          <a:p>
            <a:pPr marL="285750" lvl="1" indent="-285750" eaLnBrk="1" hangingPunct="1">
              <a:spcBef>
                <a:spcPts val="400"/>
              </a:spcBef>
              <a:buClr>
                <a:srgbClr val="64382D"/>
              </a:buClr>
              <a:buSzPct val="100000"/>
              <a:buFontTx/>
              <a:buChar char="-"/>
              <a:defRPr/>
            </a:pPr>
            <a:r>
              <a:rPr lang="en-US" sz="1600" b="0" dirty="0" smtClean="0">
                <a:solidFill>
                  <a:schemeClr val="tx1"/>
                </a:solidFill>
                <a:ea typeface="ＭＳ Ｐゴシック" charset="0"/>
              </a:rPr>
              <a:t>Physical Computing</a:t>
            </a:r>
          </a:p>
          <a:p>
            <a:pPr marL="285750" lvl="1" indent="-285750" eaLnBrk="1" hangingPunct="1">
              <a:spcBef>
                <a:spcPts val="400"/>
              </a:spcBef>
              <a:buClr>
                <a:srgbClr val="64382D"/>
              </a:buClr>
              <a:buSzPct val="100000"/>
              <a:buFontTx/>
              <a:buChar char="-"/>
              <a:defRPr/>
            </a:pPr>
            <a:r>
              <a:rPr lang="en-US" sz="1600" b="0" dirty="0" smtClean="0">
                <a:solidFill>
                  <a:schemeClr val="tx1"/>
                </a:solidFill>
                <a:ea typeface="ＭＳ Ｐゴシック" charset="0"/>
              </a:rPr>
              <a:t>Large </a:t>
            </a:r>
            <a:r>
              <a:rPr lang="en-US" sz="1600" b="0" dirty="0">
                <a:solidFill>
                  <a:schemeClr val="tx1"/>
                </a:solidFill>
                <a:ea typeface="ＭＳ Ｐゴシック" charset="0"/>
              </a:rPr>
              <a:t>Scale </a:t>
            </a:r>
            <a:r>
              <a:rPr lang="en-US" sz="1600" b="0" dirty="0" smtClean="0">
                <a:solidFill>
                  <a:schemeClr val="tx1"/>
                </a:solidFill>
                <a:ea typeface="ＭＳ Ｐゴシック" charset="0"/>
              </a:rPr>
              <a:t>Facilities</a:t>
            </a:r>
          </a:p>
          <a:p>
            <a:pPr marL="285750" lvl="1" indent="-285750" eaLnBrk="1" hangingPunct="1">
              <a:spcBef>
                <a:spcPts val="400"/>
              </a:spcBef>
              <a:buClr>
                <a:srgbClr val="64382D"/>
              </a:buClr>
              <a:buSzPct val="100000"/>
              <a:buFontTx/>
              <a:buChar char="-"/>
              <a:defRPr/>
            </a:pPr>
            <a:r>
              <a:rPr lang="en-US" sz="1600" b="0" dirty="0" smtClean="0">
                <a:solidFill>
                  <a:schemeClr val="tx1"/>
                </a:solidFill>
                <a:ea typeface="ＭＳ Ｐゴシック" charset="0"/>
              </a:rPr>
              <a:t>Micro </a:t>
            </a:r>
            <a:r>
              <a:rPr lang="en-US" sz="1600" b="0" dirty="0">
                <a:solidFill>
                  <a:schemeClr val="tx1"/>
                </a:solidFill>
                <a:ea typeface="ＭＳ Ｐゴシック" charset="0"/>
              </a:rPr>
              <a:t>and Nano technology</a:t>
            </a:r>
          </a:p>
          <a:p>
            <a:pPr marL="0" lvl="1" algn="l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endParaRPr lang="en-US" sz="2800" b="1" dirty="0">
              <a:ea typeface="ＭＳ Ｐゴシック" charset="0"/>
            </a:endParaRPr>
          </a:p>
          <a:p>
            <a:pPr marL="0" lvl="1" algn="l" eaLnBrk="1" hangingPunct="1">
              <a:spcBef>
                <a:spcPts val="1200"/>
              </a:spcBef>
              <a:buClr>
                <a:srgbClr val="64382D"/>
              </a:buClr>
              <a:buSzPct val="100000"/>
              <a:buFont typeface="Arial" charset="0"/>
              <a:buNone/>
              <a:defRPr/>
            </a:pPr>
            <a:endParaRPr lang="en-US" sz="2800" b="1" dirty="0" smtClean="0">
              <a:ea typeface="ＭＳ Ｐゴシック" charset="0"/>
            </a:endParaRPr>
          </a:p>
        </p:txBody>
      </p:sp>
      <p:pic>
        <p:nvPicPr>
          <p:cNvPr id="73729" name="Image 7" descr="minatec-lab-1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095" y="1532286"/>
            <a:ext cx="3716905" cy="532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re 1"/>
          <p:cNvSpPr>
            <a:spLocks noGrp="1"/>
          </p:cNvSpPr>
          <p:nvPr>
            <p:ph type="title"/>
          </p:nvPr>
        </p:nvSpPr>
        <p:spPr>
          <a:xfrm>
            <a:off x="566555" y="773705"/>
            <a:ext cx="6930770" cy="668338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top </a:t>
            </a:r>
            <a:r>
              <a:rPr lang="fr-FR" sz="2400" b="1" cap="all" dirty="0" err="1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fr-FR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fr-FR" sz="2400" b="1" cap="all" dirty="0" err="1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fr-FR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2400" b="1" cap="all" dirty="0" err="1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</a:t>
            </a:r>
            <a:r>
              <a:rPr lang="fr-FR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</a:t>
            </a:r>
            <a:endParaRPr lang="en-GB" sz="2400" b="1" cap="all" dirty="0">
              <a:solidFill>
                <a:srgbClr val="5A8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93402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539" y="917721"/>
            <a:ext cx="6174686" cy="576064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Ambition </a:t>
            </a:r>
            <a:r>
              <a:rPr lang="en-US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education@2020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85720" y="1673804"/>
            <a:ext cx="8572560" cy="45455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Co-working spaces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6,000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Flipped classrooms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dirty="0" smtClean="0">
                <a:solidFill>
                  <a:srgbClr val="C00000"/>
                </a:solidFill>
              </a:rPr>
              <a:t>5,000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Student-centered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teaching: </a:t>
            </a:r>
            <a:r>
              <a:rPr lang="en-US" dirty="0"/>
              <a:t>30,000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Modular multidisciplinary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courses: </a:t>
            </a:r>
            <a:r>
              <a:rPr lang="en-US" dirty="0" smtClean="0">
                <a:solidFill>
                  <a:srgbClr val="C00000"/>
                </a:solidFill>
              </a:rPr>
              <a:t>10,000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Bachelor student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mentoring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3,000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Learning-by-doing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platforms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dirty="0" smtClean="0">
                <a:solidFill>
                  <a:srgbClr val="C00000"/>
                </a:solidFill>
              </a:rPr>
              <a:t>10,000 </a:t>
            </a:r>
            <a:r>
              <a:rPr lang="en-US" dirty="0" smtClean="0">
                <a:solidFill>
                  <a:srgbClr val="C00000"/>
                </a:solidFill>
              </a:rPr>
              <a:t>students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entrepreneurship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400 students</a:t>
            </a:r>
            <a:endParaRPr lang="en-US" dirty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11560" y="6444335"/>
            <a:ext cx="1614295" cy="413664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4"/>
          <p:cNvSpPr txBox="1">
            <a:spLocks/>
          </p:cNvSpPr>
          <p:nvPr/>
        </p:nvSpPr>
        <p:spPr>
          <a:xfrm>
            <a:off x="521550" y="1673805"/>
            <a:ext cx="8460940" cy="48239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lvl="0"/>
            <a:r>
              <a:rPr lang="fr-FR" sz="1900" dirty="0" smtClean="0"/>
              <a:t>3,700</a:t>
            </a:r>
            <a:r>
              <a:rPr lang="fr-FR" sz="1900" b="0" dirty="0" smtClean="0"/>
              <a:t> PhD </a:t>
            </a:r>
            <a:r>
              <a:rPr lang="fr-FR" sz="1900" b="0" dirty="0" err="1"/>
              <a:t>s</a:t>
            </a:r>
            <a:r>
              <a:rPr lang="fr-FR" sz="1900" b="0" dirty="0" err="1" smtClean="0"/>
              <a:t>tudents</a:t>
            </a:r>
            <a:r>
              <a:rPr lang="fr-FR" sz="1900" b="0" dirty="0" smtClean="0"/>
              <a:t>, </a:t>
            </a:r>
            <a:r>
              <a:rPr lang="fr-FR" sz="1900" dirty="0" smtClean="0"/>
              <a:t>45%</a:t>
            </a:r>
            <a:r>
              <a:rPr lang="fr-FR" sz="1900" b="0" dirty="0" smtClean="0"/>
              <a:t> international</a:t>
            </a:r>
          </a:p>
          <a:p>
            <a:r>
              <a:rPr lang="fr-FR" sz="1900" dirty="0" smtClean="0"/>
              <a:t>14</a:t>
            </a:r>
            <a:r>
              <a:rPr lang="fr-FR" sz="1900" b="0" dirty="0" smtClean="0"/>
              <a:t> doctoral </a:t>
            </a:r>
            <a:r>
              <a:rPr lang="fr-FR" sz="1900" b="0" dirty="0" err="1" smtClean="0"/>
              <a:t>schools</a:t>
            </a:r>
            <a:endParaRPr lang="fr-FR" sz="1900" b="0" dirty="0" smtClean="0"/>
          </a:p>
          <a:p>
            <a:r>
              <a:rPr lang="fr-FR" sz="1900" dirty="0"/>
              <a:t>105</a:t>
            </a:r>
            <a:r>
              <a:rPr lang="fr-FR" sz="1900" b="0" dirty="0"/>
              <a:t> </a:t>
            </a:r>
            <a:r>
              <a:rPr lang="fr-FR" sz="1900" b="0" dirty="0" smtClean="0"/>
              <a:t>PhD </a:t>
            </a:r>
            <a:r>
              <a:rPr lang="fr-FR" sz="1900" b="0" dirty="0" err="1" smtClean="0"/>
              <a:t>specialisations</a:t>
            </a:r>
            <a:endParaRPr lang="fr-FR" sz="1900" dirty="0" smtClean="0"/>
          </a:p>
          <a:p>
            <a:r>
              <a:rPr lang="fr-FR" sz="1900" dirty="0" smtClean="0"/>
              <a:t>120</a:t>
            </a:r>
            <a:r>
              <a:rPr lang="fr-FR" sz="1900" b="0" dirty="0"/>
              <a:t> </a:t>
            </a:r>
            <a:r>
              <a:rPr lang="fr-FR" sz="1900" b="0" dirty="0" smtClean="0"/>
              <a:t>structures and </a:t>
            </a:r>
            <a:r>
              <a:rPr lang="fr-FR" sz="1900" b="0" dirty="0" err="1" smtClean="0"/>
              <a:t>research</a:t>
            </a:r>
            <a:r>
              <a:rPr lang="fr-FR" sz="1900" b="0" dirty="0" smtClean="0"/>
              <a:t> </a:t>
            </a:r>
            <a:r>
              <a:rPr lang="fr-FR" sz="1900" b="0" dirty="0" err="1" smtClean="0"/>
              <a:t>facilities</a:t>
            </a:r>
            <a:endParaRPr lang="fr-FR" sz="1900" dirty="0" smtClean="0"/>
          </a:p>
          <a:p>
            <a:r>
              <a:rPr lang="fr-FR" sz="1900" dirty="0" smtClean="0"/>
              <a:t>300</a:t>
            </a:r>
            <a:r>
              <a:rPr lang="fr-FR" sz="1900" b="0" dirty="0"/>
              <a:t> </a:t>
            </a:r>
            <a:r>
              <a:rPr lang="fr-FR" sz="1900" b="0" dirty="0" smtClean="0"/>
              <a:t>PhD « </a:t>
            </a:r>
            <a:r>
              <a:rPr lang="fr-FR" sz="1900" b="0" dirty="0" err="1" smtClean="0"/>
              <a:t>co-tutelle</a:t>
            </a:r>
            <a:r>
              <a:rPr lang="fr-FR" sz="1900" b="0" dirty="0" smtClean="0"/>
              <a:t> » </a:t>
            </a:r>
            <a:r>
              <a:rPr lang="fr-FR" sz="1900" b="0" dirty="0" err="1" smtClean="0"/>
              <a:t>students</a:t>
            </a:r>
            <a:r>
              <a:rPr lang="fr-FR" sz="1900" b="0" dirty="0" smtClean="0"/>
              <a:t> (joint-PhD) </a:t>
            </a:r>
            <a:endParaRPr lang="fr-FR" sz="1900" b="0" dirty="0"/>
          </a:p>
          <a:p>
            <a:pPr lvl="0"/>
            <a:r>
              <a:rPr lang="en-US" sz="1900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Internationally renowned fields of excellence</a:t>
            </a:r>
          </a:p>
          <a:p>
            <a:pPr lvl="1"/>
            <a:r>
              <a:rPr lang="en-US" sz="1600" b="0" dirty="0" smtClean="0">
                <a:latin typeface="Arial" pitchFamily="34" charset="0"/>
              </a:rPr>
              <a:t>Micro-</a:t>
            </a:r>
            <a:r>
              <a:rPr lang="en-US" sz="1600" b="0" dirty="0" err="1" smtClean="0">
                <a:latin typeface="Arial" pitchFamily="34" charset="0"/>
              </a:rPr>
              <a:t>nano</a:t>
            </a:r>
            <a:r>
              <a:rPr lang="en-US" sz="1600" b="0" dirty="0" smtClean="0">
                <a:latin typeface="Arial" pitchFamily="34" charset="0"/>
              </a:rPr>
              <a:t>-technologies</a:t>
            </a:r>
            <a:r>
              <a:rPr lang="en-US" sz="1600" b="0" dirty="0">
                <a:latin typeface="Arial" pitchFamily="34" charset="0"/>
              </a:rPr>
              <a:t>, </a:t>
            </a:r>
            <a:r>
              <a:rPr lang="en-US" sz="1600" b="0" dirty="0" smtClean="0">
                <a:latin typeface="Arial" pitchFamily="34" charset="0"/>
              </a:rPr>
              <a:t>Software </a:t>
            </a:r>
            <a:r>
              <a:rPr lang="en-US" sz="1600" b="0" dirty="0">
                <a:latin typeface="Arial" pitchFamily="34" charset="0"/>
              </a:rPr>
              <a:t>and </a:t>
            </a:r>
            <a:r>
              <a:rPr lang="en-US" sz="1600" b="0" dirty="0" smtClean="0">
                <a:latin typeface="Arial" pitchFamily="34" charset="0"/>
              </a:rPr>
              <a:t>Smart Systems</a:t>
            </a:r>
          </a:p>
          <a:p>
            <a:pPr lvl="1"/>
            <a:r>
              <a:rPr lang="en-US" sz="1600" b="0" dirty="0" smtClean="0">
                <a:latin typeface="Arial" pitchFamily="34" charset="0"/>
              </a:rPr>
              <a:t>Fundamental Biology</a:t>
            </a:r>
            <a:r>
              <a:rPr lang="en-US" sz="1600" b="0" dirty="0">
                <a:latin typeface="Arial" pitchFamily="34" charset="0"/>
              </a:rPr>
              <a:t>, Medicine, </a:t>
            </a:r>
            <a:r>
              <a:rPr lang="en-US" sz="1600" b="0" dirty="0" smtClean="0">
                <a:latin typeface="Arial" pitchFamily="34" charset="0"/>
              </a:rPr>
              <a:t>Biotechnologies</a:t>
            </a:r>
          </a:p>
          <a:p>
            <a:pPr lvl="1"/>
            <a:r>
              <a:rPr lang="en-US" sz="1600" b="0" dirty="0" smtClean="0">
                <a:latin typeface="Arial" pitchFamily="34" charset="0"/>
              </a:rPr>
              <a:t>Environmental Engineering</a:t>
            </a:r>
          </a:p>
          <a:p>
            <a:pPr lvl="1"/>
            <a:r>
              <a:rPr lang="en-US" sz="1600" b="0" dirty="0" smtClean="0">
                <a:latin typeface="Arial" pitchFamily="34" charset="0"/>
              </a:rPr>
              <a:t>Energy</a:t>
            </a:r>
            <a:r>
              <a:rPr lang="en-US" sz="1600" b="0" dirty="0">
                <a:latin typeface="Arial" pitchFamily="34" charset="0"/>
              </a:rPr>
              <a:t>, Management and </a:t>
            </a:r>
            <a:r>
              <a:rPr lang="en-US" sz="1600" b="0" dirty="0" smtClean="0">
                <a:latin typeface="Arial" pitchFamily="34" charset="0"/>
              </a:rPr>
              <a:t>Sociology </a:t>
            </a:r>
            <a:r>
              <a:rPr lang="en-US" sz="1600" b="0" dirty="0">
                <a:latin typeface="Arial" pitchFamily="34" charset="0"/>
              </a:rPr>
              <a:t>of </a:t>
            </a:r>
            <a:r>
              <a:rPr lang="en-US" sz="1600" b="0" dirty="0" smtClean="0">
                <a:latin typeface="Arial" pitchFamily="34" charset="0"/>
              </a:rPr>
              <a:t>Innovation</a:t>
            </a:r>
          </a:p>
          <a:p>
            <a:pPr lvl="1"/>
            <a:r>
              <a:rPr lang="en-US" sz="1600" b="0" dirty="0" smtClean="0">
                <a:latin typeface="Arial" pitchFamily="34" charset="0"/>
              </a:rPr>
              <a:t>Etc.</a:t>
            </a:r>
            <a:endParaRPr lang="fr-FR" sz="1600" b="0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DOCTORAL COLLEGE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80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541222" y="1772790"/>
            <a:ext cx="8351258" cy="1206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b="0" dirty="0" smtClean="0"/>
              <a:t>More than 400 high-level sport students welcomed each year</a:t>
            </a:r>
          </a:p>
          <a:p>
            <a:pPr lvl="0">
              <a:lnSpc>
                <a:spcPct val="150000"/>
              </a:lnSpc>
            </a:pPr>
            <a:r>
              <a:rPr lang="en-US" sz="2000" b="0" dirty="0"/>
              <a:t>More than hundred finalists' places at the international level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2666" y="6219310"/>
            <a:ext cx="1614295" cy="64745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521550" y="902906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HIGH-LEVEL SPORTS STUDENTS</a:t>
            </a:r>
            <a:endParaRPr lang="fr-FR" sz="2400" dirty="0">
              <a:solidFill>
                <a:srgbClr val="5A869F"/>
              </a:solidFill>
            </a:endParaRPr>
          </a:p>
        </p:txBody>
      </p:sp>
      <p:pic>
        <p:nvPicPr>
          <p:cNvPr id="3074" name="Picture 2" descr="Résultat de recherche d'images pour &quot;marie bochet&quot;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5"/>
          <a:stretch/>
        </p:blipFill>
        <p:spPr bwMode="auto">
          <a:xfrm>
            <a:off x="165129" y="3169376"/>
            <a:ext cx="1346532" cy="12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23555" y="4554125"/>
            <a:ext cx="20252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>
                <a:solidFill>
                  <a:srgbClr val="C00000"/>
                </a:solidFill>
              </a:rPr>
              <a:t>Marie </a:t>
            </a:r>
            <a:r>
              <a:rPr lang="en-US" sz="1500" dirty="0" err="1" smtClean="0">
                <a:solidFill>
                  <a:srgbClr val="C00000"/>
                </a:solidFill>
              </a:rPr>
              <a:t>Brochet</a:t>
            </a:r>
            <a:endParaRPr lang="en-US" sz="1500" dirty="0" smtClean="0">
              <a:solidFill>
                <a:srgbClr val="C00000"/>
              </a:solidFill>
            </a:endParaRPr>
          </a:p>
          <a:p>
            <a:pPr lvl="1"/>
            <a:r>
              <a:rPr lang="en-US" sz="1200" b="0" dirty="0" smtClean="0">
                <a:solidFill>
                  <a:schemeClr val="tx1"/>
                </a:solidFill>
              </a:rPr>
              <a:t>Four-time </a:t>
            </a:r>
            <a:r>
              <a:rPr lang="en-US" sz="1200" b="0" dirty="0">
                <a:solidFill>
                  <a:schemeClr val="tx1"/>
                </a:solidFill>
              </a:rPr>
              <a:t>medalist in alpine </a:t>
            </a:r>
            <a:r>
              <a:rPr lang="en-US" sz="1200" b="0" dirty="0" smtClean="0">
                <a:solidFill>
                  <a:schemeClr val="tx1"/>
                </a:solidFill>
              </a:rPr>
              <a:t>skiing, </a:t>
            </a:r>
            <a:r>
              <a:rPr lang="en-US" sz="1200" b="0" dirty="0">
                <a:solidFill>
                  <a:schemeClr val="tx1"/>
                </a:solidFill>
              </a:rPr>
              <a:t>Paralympic Games in </a:t>
            </a:r>
            <a:r>
              <a:rPr lang="en-US" sz="1200" b="0" dirty="0" err="1">
                <a:solidFill>
                  <a:schemeClr val="tx1"/>
                </a:solidFill>
              </a:rPr>
              <a:t>Sotchi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6204" y="4558942"/>
            <a:ext cx="1995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>
                <a:solidFill>
                  <a:srgbClr val="C00000"/>
                </a:solidFill>
              </a:rPr>
              <a:t>Marie </a:t>
            </a:r>
            <a:r>
              <a:rPr lang="en-US" sz="1500" dirty="0" err="1" smtClean="0">
                <a:solidFill>
                  <a:srgbClr val="C00000"/>
                </a:solidFill>
              </a:rPr>
              <a:t>Dorin-Habert</a:t>
            </a:r>
            <a:endParaRPr lang="en-US" sz="1500" dirty="0" smtClean="0">
              <a:solidFill>
                <a:srgbClr val="C00000"/>
              </a:solidFill>
            </a:endParaRPr>
          </a:p>
          <a:p>
            <a:pPr lvl="1"/>
            <a:r>
              <a:rPr lang="en-US" sz="1200" b="0" dirty="0" smtClean="0">
                <a:solidFill>
                  <a:schemeClr val="tx1"/>
                </a:solidFill>
              </a:rPr>
              <a:t>Bronze </a:t>
            </a:r>
            <a:r>
              <a:rPr lang="en-US" sz="1200" b="0" dirty="0">
                <a:solidFill>
                  <a:schemeClr val="tx1"/>
                </a:solidFill>
              </a:rPr>
              <a:t>and silver medalist in the </a:t>
            </a:r>
            <a:r>
              <a:rPr lang="en-US" sz="1200" b="0" dirty="0" smtClean="0">
                <a:solidFill>
                  <a:schemeClr val="tx1"/>
                </a:solidFill>
              </a:rPr>
              <a:t>biathlon, </a:t>
            </a:r>
            <a:br>
              <a:rPr lang="en-US" sz="1200" b="0" dirty="0" smtClean="0">
                <a:solidFill>
                  <a:schemeClr val="tx1"/>
                </a:solidFill>
              </a:rPr>
            </a:br>
            <a:r>
              <a:rPr lang="en-US" sz="1200" b="0" dirty="0" smtClean="0">
                <a:solidFill>
                  <a:schemeClr val="tx1"/>
                </a:solidFill>
              </a:rPr>
              <a:t>Vancouver </a:t>
            </a:r>
            <a:r>
              <a:rPr lang="en-US" sz="1200" b="0" dirty="0">
                <a:solidFill>
                  <a:schemeClr val="tx1"/>
                </a:solidFill>
              </a:rPr>
              <a:t>Games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2917" y="4566206"/>
            <a:ext cx="18590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err="1">
                <a:solidFill>
                  <a:srgbClr val="C00000"/>
                </a:solidFill>
              </a:rPr>
              <a:t>Coline</a:t>
            </a:r>
            <a:r>
              <a:rPr lang="en-US" sz="1500" dirty="0">
                <a:solidFill>
                  <a:srgbClr val="C00000"/>
                </a:solidFill>
              </a:rPr>
              <a:t> Mattel </a:t>
            </a:r>
            <a:r>
              <a:rPr lang="en-US" sz="1200" b="0" dirty="0" smtClean="0">
                <a:solidFill>
                  <a:schemeClr val="tx1"/>
                </a:solidFill>
              </a:rPr>
              <a:t>Olympic </a:t>
            </a:r>
            <a:r>
              <a:rPr lang="en-US" sz="1200" b="0" dirty="0">
                <a:solidFill>
                  <a:schemeClr val="tx1"/>
                </a:solidFill>
              </a:rPr>
              <a:t>bronze medalist in </a:t>
            </a:r>
            <a:r>
              <a:rPr lang="en-US" sz="1200" b="0" dirty="0" smtClean="0">
                <a:solidFill>
                  <a:schemeClr val="tx1"/>
                </a:solidFill>
              </a:rPr>
              <a:t>ski-jump, </a:t>
            </a:r>
            <a:br>
              <a:rPr lang="en-US" sz="1200" b="0" dirty="0" smtClean="0">
                <a:solidFill>
                  <a:schemeClr val="tx1"/>
                </a:solidFill>
              </a:rPr>
            </a:br>
            <a:r>
              <a:rPr lang="en-US" sz="1200" b="0" dirty="0" err="1" smtClean="0">
                <a:solidFill>
                  <a:schemeClr val="tx1"/>
                </a:solidFill>
              </a:rPr>
              <a:t>Sotchi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Games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6946" y="4554125"/>
            <a:ext cx="1938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>
                <a:solidFill>
                  <a:srgbClr val="C00000"/>
                </a:solidFill>
              </a:rPr>
              <a:t>Pierre </a:t>
            </a:r>
            <a:r>
              <a:rPr lang="en-US" sz="1500" dirty="0" err="1" smtClean="0">
                <a:solidFill>
                  <a:srgbClr val="C00000"/>
                </a:solidFill>
              </a:rPr>
              <a:t>Vautier</a:t>
            </a:r>
            <a:r>
              <a:rPr lang="en-US" sz="1500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sz="1200" b="0" dirty="0" smtClean="0">
                <a:solidFill>
                  <a:schemeClr val="tx1"/>
                </a:solidFill>
              </a:rPr>
              <a:t>Olympic </a:t>
            </a:r>
            <a:r>
              <a:rPr lang="en-US" sz="1200" b="0" dirty="0">
                <a:solidFill>
                  <a:schemeClr val="tx1"/>
                </a:solidFill>
              </a:rPr>
              <a:t>gold medalist in snowboard </a:t>
            </a:r>
            <a:r>
              <a:rPr lang="en-US" sz="1200" b="0" dirty="0" smtClean="0">
                <a:solidFill>
                  <a:schemeClr val="tx1"/>
                </a:solidFill>
              </a:rPr>
              <a:t>cross, </a:t>
            </a:r>
            <a:r>
              <a:rPr lang="en-US" sz="1200" b="0" dirty="0" err="1" smtClean="0">
                <a:solidFill>
                  <a:schemeClr val="tx1"/>
                </a:solidFill>
              </a:rPr>
              <a:t>Sotchi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en-US" sz="1200" b="0" dirty="0">
                <a:solidFill>
                  <a:schemeClr val="tx1"/>
                </a:solidFill>
              </a:rPr>
              <a:t>Games</a:t>
            </a:r>
            <a:endParaRPr lang="fr-FR" sz="1200" kern="0" dirty="0">
              <a:solidFill>
                <a:schemeClr val="tx1"/>
              </a:solidFill>
            </a:endParaRPr>
          </a:p>
        </p:txBody>
      </p:sp>
      <p:pic>
        <p:nvPicPr>
          <p:cNvPr id="3078" name="Picture 6" descr="Résultat de recherche d'images pour &quot;marie dorin&quot;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 bwMode="auto">
          <a:xfrm>
            <a:off x="1648442" y="3173351"/>
            <a:ext cx="1346532" cy="12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3.pictures.zimbio.com/gi/Coline+Mattel+RIeRFZAmBFum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755" y="3173352"/>
            <a:ext cx="1350235" cy="12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ésultat de recherche d'images pour &quot;Pierre Vautier&quot;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5068" y="3163396"/>
            <a:ext cx="1373181" cy="12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562110" y="4564519"/>
            <a:ext cx="203952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>
                <a:solidFill>
                  <a:srgbClr val="C00000"/>
                </a:solidFill>
              </a:rPr>
              <a:t>Jordan </a:t>
            </a:r>
            <a:r>
              <a:rPr lang="en-US" sz="1500" dirty="0" err="1" smtClean="0">
                <a:solidFill>
                  <a:srgbClr val="C00000"/>
                </a:solidFill>
              </a:rPr>
              <a:t>Pothain</a:t>
            </a:r>
            <a:endParaRPr lang="en-US" sz="1500" dirty="0" smtClean="0">
              <a:solidFill>
                <a:srgbClr val="C00000"/>
              </a:solidFill>
            </a:endParaRPr>
          </a:p>
          <a:p>
            <a:pPr lvl="1"/>
            <a:r>
              <a:rPr lang="fr-FR" altLang="fr-FR" sz="12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Gold </a:t>
            </a:r>
            <a:r>
              <a:rPr lang="fr-FR" altLang="fr-FR" sz="12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medalist</a:t>
            </a:r>
            <a:r>
              <a:rPr lang="fr-FR" altLang="fr-FR" sz="12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400m freestyle</a:t>
            </a:r>
          </a:p>
          <a:p>
            <a:pPr lvl="1"/>
            <a:r>
              <a:rPr lang="fr-FR" altLang="fr-FR" sz="12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Silver</a:t>
            </a:r>
            <a:r>
              <a:rPr lang="fr-FR" altLang="fr-FR" sz="12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2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medalist</a:t>
            </a:r>
            <a:r>
              <a:rPr lang="fr-FR" altLang="fr-FR" sz="12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200m freestyle, </a:t>
            </a:r>
            <a:br>
              <a:rPr lang="fr-FR" altLang="fr-FR" sz="1200" b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fr-FR" altLang="fr-FR" sz="12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Rio </a:t>
            </a:r>
            <a:r>
              <a:rPr lang="fr-FR" altLang="fr-FR" sz="1200" b="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Games</a:t>
            </a:r>
            <a:endParaRPr lang="fr-FR" sz="1200" kern="0" dirty="0">
              <a:solidFill>
                <a:schemeClr val="tx1"/>
              </a:solidFill>
            </a:endParaRPr>
          </a:p>
        </p:txBody>
      </p:sp>
      <p:pic>
        <p:nvPicPr>
          <p:cNvPr id="3087" name="Picture 15" descr="Résultat de recherche d'images pour &quot;Jordan Pothain&quot;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1328" y="3163395"/>
            <a:ext cx="1375998" cy="128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renoble-inp.fr/medias/photo/clement-duret_1441806302841-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6" r="5127"/>
          <a:stretch/>
        </p:blipFill>
        <p:spPr bwMode="auto">
          <a:xfrm>
            <a:off x="7628562" y="3153480"/>
            <a:ext cx="1326508" cy="12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22395" y="4574913"/>
            <a:ext cx="198096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>
                <a:solidFill>
                  <a:srgbClr val="C00000"/>
                </a:solidFill>
              </a:rPr>
              <a:t>Clément </a:t>
            </a:r>
            <a:r>
              <a:rPr lang="en-US" sz="1500" dirty="0" err="1" smtClean="0">
                <a:solidFill>
                  <a:srgbClr val="C00000"/>
                </a:solidFill>
              </a:rPr>
              <a:t>Duret</a:t>
            </a:r>
            <a:endParaRPr lang="en-US" sz="1500" dirty="0" smtClean="0">
              <a:solidFill>
                <a:srgbClr val="C00000"/>
              </a:solidFill>
            </a:endParaRPr>
          </a:p>
          <a:p>
            <a:pPr lvl="1"/>
            <a:r>
              <a:rPr lang="fr-FR" sz="1200" b="0" dirty="0" err="1" smtClean="0">
                <a:solidFill>
                  <a:schemeClr val="tx1"/>
                </a:solidFill>
              </a:rPr>
              <a:t>Silver</a:t>
            </a:r>
            <a:r>
              <a:rPr lang="fr-FR" sz="1200" b="0" dirty="0" smtClean="0">
                <a:solidFill>
                  <a:schemeClr val="tx1"/>
                </a:solidFill>
              </a:rPr>
              <a:t> </a:t>
            </a:r>
            <a:r>
              <a:rPr lang="fr-FR" sz="1200" b="0" dirty="0" err="1" smtClean="0">
                <a:solidFill>
                  <a:schemeClr val="tx1"/>
                </a:solidFill>
              </a:rPr>
              <a:t>medalist</a:t>
            </a:r>
            <a:r>
              <a:rPr lang="fr-FR" sz="1200" b="0" dirty="0" smtClean="0">
                <a:solidFill>
                  <a:schemeClr val="tx1"/>
                </a:solidFill>
              </a:rPr>
              <a:t>, World Rowing </a:t>
            </a:r>
            <a:r>
              <a:rPr lang="fr-FR" sz="1200" b="0" dirty="0" err="1" smtClean="0">
                <a:solidFill>
                  <a:schemeClr val="tx1"/>
                </a:solidFill>
              </a:rPr>
              <a:t>Championships</a:t>
            </a:r>
            <a:endParaRPr lang="fr-FR" sz="1200" b="0" kern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53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Chapter 2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 startAt="2"/>
            </a:pPr>
            <a:r>
              <a:rPr lang="fr-FR" sz="2000" b="0" dirty="0" err="1" smtClean="0"/>
              <a:t>Univ</a:t>
            </a:r>
            <a:r>
              <a:rPr lang="fr-FR" sz="2000" b="0" dirty="0" smtClean="0"/>
              <a:t>. Grenoble Alpes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fr-FR" sz="2000" b="0" dirty="0" smtClean="0"/>
              <a:t>Introduction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fr-FR" sz="2000" b="0" dirty="0" err="1"/>
              <a:t>Research</a:t>
            </a:r>
            <a:endParaRPr lang="fr-FR" sz="2000" b="0" dirty="0"/>
          </a:p>
          <a:p>
            <a:pPr marL="857250" lvl="1" indent="-457200">
              <a:buFont typeface="+mj-lt"/>
              <a:buAutoNum type="alphaLcPeriod"/>
            </a:pPr>
            <a:r>
              <a:rPr lang="fr-FR" sz="2000" b="0" dirty="0"/>
              <a:t>Education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fr-FR" dirty="0"/>
              <a:t>International </a:t>
            </a:r>
            <a:r>
              <a:rPr lang="fr-FR" dirty="0" err="1"/>
              <a:t>strategy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1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SUMMARY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Grenoble Alpes Ecosystem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Univ. Grenoble Alpes: University of innovation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0" dirty="0" smtClean="0"/>
              <a:t>Living in Grenoble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0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550" y="1604567"/>
            <a:ext cx="8235915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srgbClr val="C00000"/>
                </a:solidFill>
              </a:rPr>
              <a:t>Personalized </a:t>
            </a:r>
            <a:r>
              <a:rPr lang="en-US" sz="1900" b="0" dirty="0">
                <a:solidFill>
                  <a:srgbClr val="C00000"/>
                </a:solidFill>
              </a:rPr>
              <a:t>h</a:t>
            </a:r>
            <a:r>
              <a:rPr lang="en-US" sz="1900" b="0" dirty="0" smtClean="0">
                <a:solidFill>
                  <a:srgbClr val="C00000"/>
                </a:solidFill>
              </a:rPr>
              <a:t>elp </a:t>
            </a:r>
            <a:r>
              <a:rPr lang="en-US" sz="1900" b="0" dirty="0">
                <a:solidFill>
                  <a:srgbClr val="C00000"/>
                </a:solidFill>
              </a:rPr>
              <a:t>and a</a:t>
            </a:r>
            <a:r>
              <a:rPr lang="en-US" sz="1900" b="0" dirty="0" smtClean="0">
                <a:solidFill>
                  <a:srgbClr val="C00000"/>
                </a:solidFill>
              </a:rPr>
              <a:t>ssistance </a:t>
            </a:r>
            <a:endParaRPr lang="en-US" sz="1900" b="0" dirty="0">
              <a:solidFill>
                <a:srgbClr val="C00000"/>
              </a:solidFill>
            </a:endParaRPr>
          </a:p>
          <a:p>
            <a:pPr marL="800100" lvl="1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International </a:t>
            </a:r>
            <a:r>
              <a:rPr lang="en-US" sz="19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Students and Scholars Office (</a:t>
            </a:r>
            <a:r>
              <a:rPr lang="en-US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ISSO</a:t>
            </a:r>
            <a:r>
              <a:rPr lang="en-US" sz="19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342900" lvl="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srgbClr val="C00000"/>
                </a:solidFill>
              </a:rPr>
              <a:t>On-campus </a:t>
            </a:r>
            <a:r>
              <a:rPr lang="en-US" sz="1900" b="0" dirty="0">
                <a:solidFill>
                  <a:srgbClr val="C00000"/>
                </a:solidFill>
              </a:rPr>
              <a:t>i</a:t>
            </a:r>
            <a:r>
              <a:rPr lang="en-US" sz="1900" b="0" dirty="0" smtClean="0">
                <a:solidFill>
                  <a:srgbClr val="C00000"/>
                </a:solidFill>
              </a:rPr>
              <a:t>mmigration </a:t>
            </a:r>
            <a:r>
              <a:rPr lang="en-US" sz="1900" b="0" dirty="0">
                <a:solidFill>
                  <a:srgbClr val="C00000"/>
                </a:solidFill>
              </a:rPr>
              <a:t>o</a:t>
            </a:r>
            <a:r>
              <a:rPr lang="en-US" sz="1900" b="0" dirty="0" smtClean="0">
                <a:solidFill>
                  <a:srgbClr val="C00000"/>
                </a:solidFill>
              </a:rPr>
              <a:t>ffice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srgbClr val="C00000"/>
                </a:solidFill>
              </a:rPr>
              <a:t>Language and culture courses designed specifically for exchange students</a:t>
            </a:r>
          </a:p>
          <a:p>
            <a:pPr marL="342900" lvl="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srgbClr val="C00000"/>
                </a:solidFill>
              </a:rPr>
              <a:t>One </a:t>
            </a:r>
            <a:r>
              <a:rPr lang="en-US" sz="1900" b="0" dirty="0">
                <a:solidFill>
                  <a:srgbClr val="C00000"/>
                </a:solidFill>
              </a:rPr>
              <a:t>of the o</a:t>
            </a:r>
            <a:r>
              <a:rPr lang="en-US" sz="1900" b="0" dirty="0" smtClean="0">
                <a:solidFill>
                  <a:srgbClr val="C00000"/>
                </a:solidFill>
              </a:rPr>
              <a:t>ldest </a:t>
            </a:r>
            <a:r>
              <a:rPr lang="en-US" sz="1900" b="0" dirty="0">
                <a:solidFill>
                  <a:srgbClr val="C00000"/>
                </a:solidFill>
              </a:rPr>
              <a:t>u</a:t>
            </a:r>
            <a:r>
              <a:rPr lang="en-US" sz="1900" b="0" dirty="0" smtClean="0">
                <a:solidFill>
                  <a:srgbClr val="C00000"/>
                </a:solidFill>
              </a:rPr>
              <a:t>niversity </a:t>
            </a:r>
            <a:r>
              <a:rPr lang="en-US" sz="1900" b="0" dirty="0">
                <a:solidFill>
                  <a:srgbClr val="C00000"/>
                </a:solidFill>
              </a:rPr>
              <a:t>c</a:t>
            </a:r>
            <a:r>
              <a:rPr lang="en-US" sz="1900" b="0" dirty="0" smtClean="0">
                <a:solidFill>
                  <a:srgbClr val="C00000"/>
                </a:solidFill>
              </a:rPr>
              <a:t>enters </a:t>
            </a:r>
            <a:r>
              <a:rPr lang="en-US" sz="1900" b="0" dirty="0">
                <a:solidFill>
                  <a:srgbClr val="C00000"/>
                </a:solidFill>
              </a:rPr>
              <a:t>for the s</a:t>
            </a:r>
            <a:r>
              <a:rPr lang="en-US" sz="1900" b="0" dirty="0" smtClean="0">
                <a:solidFill>
                  <a:srgbClr val="C00000"/>
                </a:solidFill>
              </a:rPr>
              <a:t>tudy of French: </a:t>
            </a:r>
            <a:r>
              <a:rPr lang="en-US" sz="1900" dirty="0">
                <a:solidFill>
                  <a:srgbClr val="C00000"/>
                </a:solidFill>
              </a:rPr>
              <a:t>CUEF</a:t>
            </a:r>
          </a:p>
          <a:p>
            <a:pPr marL="342900" lvl="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900" b="0" dirty="0">
                <a:solidFill>
                  <a:srgbClr val="C00000"/>
                </a:solidFill>
              </a:rPr>
              <a:t>An </a:t>
            </a:r>
            <a:r>
              <a:rPr lang="en-US" sz="1900" b="0" dirty="0" smtClean="0">
                <a:solidFill>
                  <a:srgbClr val="C00000"/>
                </a:solidFill>
              </a:rPr>
              <a:t>international </a:t>
            </a:r>
            <a:r>
              <a:rPr lang="en-US" sz="1900" b="0" dirty="0">
                <a:solidFill>
                  <a:srgbClr val="C00000"/>
                </a:solidFill>
              </a:rPr>
              <a:t>s</a:t>
            </a:r>
            <a:r>
              <a:rPr lang="en-US" sz="1900" b="0" dirty="0" smtClean="0">
                <a:solidFill>
                  <a:srgbClr val="C00000"/>
                </a:solidFill>
              </a:rPr>
              <a:t>tudent </a:t>
            </a:r>
            <a:r>
              <a:rPr lang="en-US" sz="1900" b="0" dirty="0">
                <a:solidFill>
                  <a:srgbClr val="C00000"/>
                </a:solidFill>
              </a:rPr>
              <a:t>a</a:t>
            </a:r>
            <a:r>
              <a:rPr lang="en-US" sz="1900" b="0" dirty="0" smtClean="0">
                <a:solidFill>
                  <a:srgbClr val="C00000"/>
                </a:solidFill>
              </a:rPr>
              <a:t>ssociation</a:t>
            </a:r>
            <a:r>
              <a:rPr lang="en-US" sz="1900" b="0" dirty="0">
                <a:solidFill>
                  <a:srgbClr val="C00000"/>
                </a:solidFill>
              </a:rPr>
              <a:t>: </a:t>
            </a:r>
            <a:r>
              <a:rPr lang="en-US" sz="1900" dirty="0" err="1" smtClean="0">
                <a:solidFill>
                  <a:srgbClr val="C00000"/>
                </a:solidFill>
              </a:rPr>
              <a:t>IntEGre</a:t>
            </a:r>
            <a:endParaRPr lang="fr-FR" sz="1900" dirty="0">
              <a:solidFill>
                <a:srgbClr val="C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9110"/>
            <a:ext cx="9144000" cy="2610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355240" cy="495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LONG TRADITION OF INTERNATIONAL EXCHANGE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04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474" y="932879"/>
            <a:ext cx="7695855" cy="740125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4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ISSO</a:t>
            </a:r>
            <a:endParaRPr lang="en-US" sz="2400" b="1" cap="all" dirty="0">
              <a:solidFill>
                <a:srgbClr val="5A8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1560" y="3431"/>
            <a:ext cx="1614295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1560" y="6354325"/>
            <a:ext cx="1614295" cy="503674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21550" y="1709390"/>
            <a:ext cx="8055895" cy="383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4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19"/>
              </a:buClr>
              <a:buFont typeface="Arial" charset="0"/>
              <a:buChar char="•"/>
              <a:defRPr sz="12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charset="0"/>
              <a:buChar char="o"/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International Students and Scholars Office 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Practical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information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,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assistance and support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for students, PhD students, international researchers and their families in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settling into Grenoble life and </a:t>
            </a: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throughout their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 charset="0"/>
                <a:cs typeface="Arial"/>
              </a:rPr>
              <a:t>stay</a:t>
            </a:r>
          </a:p>
          <a:p>
            <a:r>
              <a:rPr lang="en-US" sz="2000" dirty="0"/>
              <a:t>International Students and Scholars Office </a:t>
            </a:r>
          </a:p>
          <a:p>
            <a:pPr marL="0" indent="0">
              <a:buNone/>
            </a:pPr>
            <a:endParaRPr lang="en-US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 charset="0"/>
              <a:cs typeface="Arial"/>
            </a:endParaRPr>
          </a:p>
          <a:p>
            <a:pPr lvl="1">
              <a:buClr>
                <a:srgbClr val="4F8119"/>
              </a:buClr>
            </a:pPr>
            <a:endParaRPr lang="en-US" kern="0" dirty="0" smtClean="0">
              <a:solidFill>
                <a:srgbClr val="000000"/>
              </a:solidFill>
            </a:endParaRPr>
          </a:p>
          <a:p>
            <a:pPr lvl="1">
              <a:buClr>
                <a:srgbClr val="4F8119"/>
              </a:buClr>
            </a:pPr>
            <a:endParaRPr lang="en-US" kern="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er 5"/>
          <p:cNvGrpSpPr/>
          <p:nvPr/>
        </p:nvGrpSpPr>
        <p:grpSpPr>
          <a:xfrm>
            <a:off x="1061610" y="3859984"/>
            <a:ext cx="6506830" cy="1355000"/>
            <a:chOff x="358508" y="2105209"/>
            <a:chExt cx="8356231" cy="2398816"/>
          </a:xfrm>
        </p:grpSpPr>
        <p:sp>
          <p:nvSpPr>
            <p:cNvPr id="12" name="Ellipse 11"/>
            <p:cNvSpPr/>
            <p:nvPr/>
          </p:nvSpPr>
          <p:spPr>
            <a:xfrm>
              <a:off x="2559765" y="2105209"/>
              <a:ext cx="1799112" cy="2398816"/>
            </a:xfrm>
            <a:prstGeom prst="ellipse">
              <a:avLst/>
            </a:prstGeom>
            <a:solidFill>
              <a:srgbClr val="E6EEEF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E6EEEF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58508" y="2105209"/>
              <a:ext cx="1799112" cy="2398816"/>
            </a:xfrm>
            <a:prstGeom prst="ellipse">
              <a:avLst/>
            </a:prstGeom>
            <a:solidFill>
              <a:srgbClr val="E6EEEF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4747660" y="2105209"/>
              <a:ext cx="1799112" cy="2398816"/>
            </a:xfrm>
            <a:prstGeom prst="ellipse">
              <a:avLst/>
            </a:prstGeom>
            <a:solidFill>
              <a:srgbClr val="E6EEEF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915627" y="2105209"/>
              <a:ext cx="1799112" cy="2398816"/>
            </a:xfrm>
            <a:prstGeom prst="ellipse">
              <a:avLst/>
            </a:prstGeom>
            <a:solidFill>
              <a:srgbClr val="E6EEEF"/>
            </a:solidFill>
            <a:ln>
              <a:noFill/>
            </a:ln>
            <a:effectLst>
              <a:outerShdw blurRad="381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64" y="2408174"/>
              <a:ext cx="1350000" cy="1792885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4321" y="2424851"/>
              <a:ext cx="1350000" cy="180703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2216" y="2401100"/>
              <a:ext cx="1350000" cy="1807031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4164" y="2746614"/>
              <a:ext cx="606104" cy="1116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0072" y="2424851"/>
              <a:ext cx="1350000" cy="1807031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7697" y="2812522"/>
              <a:ext cx="1026000" cy="1022741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600270" y="5315591"/>
            <a:ext cx="1467089" cy="673562"/>
          </a:xfrm>
          <a:prstGeom prst="rect">
            <a:avLst/>
          </a:prstGeom>
          <a:solidFill>
            <a:srgbClr val="E6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80374" y="5320723"/>
            <a:ext cx="1196907" cy="673562"/>
          </a:xfrm>
          <a:prstGeom prst="rect">
            <a:avLst/>
          </a:prstGeom>
          <a:solidFill>
            <a:srgbClr val="E6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Visas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54144" y="5315591"/>
            <a:ext cx="1668674" cy="673562"/>
          </a:xfrm>
          <a:prstGeom prst="rect">
            <a:avLst/>
          </a:prstGeom>
          <a:solidFill>
            <a:srgbClr val="E6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Admin. procedures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09603" y="5299537"/>
            <a:ext cx="1747762" cy="689616"/>
          </a:xfrm>
          <a:prstGeom prst="rect">
            <a:avLst/>
          </a:prstGeom>
          <a:solidFill>
            <a:srgbClr val="E6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&amp; Family</a:t>
            </a:r>
          </a:p>
        </p:txBody>
      </p:sp>
    </p:spTree>
    <p:extLst>
      <p:ext uri="{BB962C8B-B14F-4D97-AF65-F5344CB8AC3E}">
        <p14:creationId xmlns:p14="http://schemas.microsoft.com/office/powerpoint/2010/main" val="18326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540" y="953725"/>
            <a:ext cx="7596406" cy="740125"/>
          </a:xfrm>
          <a:noFill/>
        </p:spPr>
        <p:txBody>
          <a:bodyPr lIns="180000" rIns="180000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4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Policy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11560" y="3431"/>
            <a:ext cx="1614295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11560" y="1754395"/>
            <a:ext cx="7965885" cy="383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17550" indent="-268288" algn="l" rtl="0" eaLnBrk="0" fontAlgn="base" hangingPunct="0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  <a:defRPr sz="1600">
                <a:solidFill>
                  <a:schemeClr val="accent4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19"/>
              </a:buClr>
              <a:buFont typeface="Arial" charset="0"/>
              <a:buChar char="•"/>
              <a:defRPr sz="1200" b="1">
                <a:solidFill>
                  <a:schemeClr val="accent4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75000"/>
                </a:schemeClr>
              </a:buClr>
              <a:buFont typeface="Courier New" charset="0"/>
              <a:buChar char="o"/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sz="1900" kern="0" dirty="0" smtClean="0"/>
              <a:t>Our goal is to:</a:t>
            </a:r>
          </a:p>
          <a:p>
            <a:pPr lvl="1"/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and support </a:t>
            </a:r>
            <a:r>
              <a:rPr lang="en-US" sz="19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participation in international research structures</a:t>
            </a:r>
          </a:p>
          <a:p>
            <a:pPr lvl="1"/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</a:t>
            </a:r>
            <a:r>
              <a:rPr lang="en-US" sz="19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limited number of strategic partnerships with institutions that share similar priorities in research, innovation and education</a:t>
            </a:r>
          </a:p>
          <a:p>
            <a:pPr lvl="1"/>
            <a:r>
              <a:rPr lang="en-US" sz="19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Position</a:t>
            </a:r>
            <a:r>
              <a:rPr lang="en-US" sz="19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Univ. Grenoble </a:t>
            </a:r>
            <a:r>
              <a:rPr lang="en-US" sz="1900" b="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Alpes</a:t>
            </a:r>
            <a:r>
              <a:rPr lang="en-US" sz="19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a major partner in the ecosystem and innovation strategy in Europe, fully involved in defining roadmaps and calls for </a:t>
            </a:r>
            <a:r>
              <a:rPr lang="en-US" sz="1900" b="0" kern="0" dirty="0"/>
              <a:t>European </a:t>
            </a:r>
            <a:r>
              <a:rPr lang="en-US" sz="19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</a:t>
            </a:r>
            <a:endParaRPr lang="en-US" sz="1900" b="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1560" y="6444335"/>
            <a:ext cx="1614295" cy="413664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Chapter 3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 startAt="3"/>
            </a:pPr>
            <a:r>
              <a:rPr lang="fr-FR" sz="2000" dirty="0" smtClean="0"/>
              <a:t>Living in Grenoble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86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9121"/>
            <a:ext cx="9162510" cy="2364396"/>
          </a:xfrm>
          <a:prstGeom prst="rect">
            <a:avLst/>
          </a:prstGeom>
        </p:spPr>
      </p:pic>
      <p:sp>
        <p:nvSpPr>
          <p:cNvPr id="3" name="Espace réservé du contenu 4"/>
          <p:cNvSpPr txBox="1">
            <a:spLocks/>
          </p:cNvSpPr>
          <p:nvPr/>
        </p:nvSpPr>
        <p:spPr>
          <a:xfrm>
            <a:off x="521551" y="1718810"/>
            <a:ext cx="8460940" cy="49139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fr-FR" sz="2000" b="0" kern="0" dirty="0" smtClean="0"/>
              <a:t>A </a:t>
            </a:r>
            <a:r>
              <a:rPr lang="fr-FR" sz="2000" b="0" kern="0" dirty="0" err="1"/>
              <a:t>d</a:t>
            </a:r>
            <a:r>
              <a:rPr lang="fr-FR" sz="2000" b="0" kern="0" dirty="0" err="1" smtClean="0"/>
              <a:t>ynamic</a:t>
            </a:r>
            <a:r>
              <a:rPr lang="fr-FR" sz="2000" b="0" kern="0" dirty="0" smtClean="0"/>
              <a:t> </a:t>
            </a:r>
            <a:r>
              <a:rPr lang="fr-FR" sz="2000" b="0" kern="0" dirty="0" err="1"/>
              <a:t>s</a:t>
            </a:r>
            <a:r>
              <a:rPr lang="fr-FR" sz="2000" b="0" kern="0" dirty="0" err="1" smtClean="0"/>
              <a:t>tudent</a:t>
            </a:r>
            <a:r>
              <a:rPr lang="fr-FR" sz="2000" b="0" kern="0" dirty="0" smtClean="0"/>
              <a:t> life</a:t>
            </a:r>
          </a:p>
          <a:p>
            <a:pPr lvl="1"/>
            <a:r>
              <a:rPr lang="fr-FR" sz="1600" b="0" kern="0" dirty="0" smtClean="0"/>
              <a:t>Sport infrastructures: </a:t>
            </a:r>
            <a:r>
              <a:rPr lang="fr-FR" sz="1600" b="0" kern="0" dirty="0" err="1" smtClean="0"/>
              <a:t>olympic</a:t>
            </a:r>
            <a:r>
              <a:rPr lang="fr-FR" sz="1600" b="0" kern="0" dirty="0" smtClean="0"/>
              <a:t> </a:t>
            </a:r>
            <a:r>
              <a:rPr lang="fr-FR" sz="1600" b="0" kern="0" dirty="0" err="1" smtClean="0"/>
              <a:t>swimming</a:t>
            </a:r>
            <a:r>
              <a:rPr lang="fr-FR" sz="1600" b="0" kern="0" dirty="0" smtClean="0"/>
              <a:t> pool, </a:t>
            </a:r>
            <a:r>
              <a:rPr lang="fr-FR" sz="1600" b="0" kern="0" dirty="0" err="1" smtClean="0"/>
              <a:t>climbing</a:t>
            </a:r>
            <a:r>
              <a:rPr lang="fr-FR" sz="1600" b="0" kern="0" dirty="0" smtClean="0"/>
              <a:t> </a:t>
            </a:r>
            <a:r>
              <a:rPr lang="fr-FR" sz="1600" b="0" kern="0" dirty="0" err="1" smtClean="0"/>
              <a:t>walls</a:t>
            </a:r>
            <a:r>
              <a:rPr lang="fr-FR" sz="1600" b="0" kern="0" dirty="0" smtClean="0"/>
              <a:t>, sport halls and grounds…</a:t>
            </a:r>
          </a:p>
          <a:p>
            <a:pPr lvl="1"/>
            <a:r>
              <a:rPr lang="fr-FR" sz="1600" b="0" kern="0" dirty="0" err="1" smtClean="0"/>
              <a:t>Student</a:t>
            </a:r>
            <a:r>
              <a:rPr lang="fr-FR" sz="1600" b="0" kern="0" dirty="0" smtClean="0"/>
              <a:t> centre on Grenoble campus (EVE)</a:t>
            </a:r>
          </a:p>
          <a:p>
            <a:pPr lvl="1"/>
            <a:r>
              <a:rPr lang="fr-FR" sz="1600" b="0" kern="0" dirty="0" smtClean="0"/>
              <a:t>More </a:t>
            </a:r>
            <a:r>
              <a:rPr lang="fr-FR" sz="1600" b="0" kern="0" dirty="0" err="1" smtClean="0"/>
              <a:t>than</a:t>
            </a:r>
            <a:r>
              <a:rPr lang="fr-FR" sz="1600" b="0" kern="0" dirty="0" smtClean="0"/>
              <a:t> 200 </a:t>
            </a:r>
            <a:r>
              <a:rPr lang="fr-FR" sz="1600" b="0" kern="0" dirty="0" err="1" smtClean="0"/>
              <a:t>student</a:t>
            </a:r>
            <a:r>
              <a:rPr lang="fr-FR" sz="1600" b="0" kern="0" dirty="0" smtClean="0"/>
              <a:t> organisations, a </a:t>
            </a:r>
            <a:r>
              <a:rPr lang="fr-FR" sz="1600" b="0" kern="0" dirty="0" err="1" smtClean="0"/>
              <a:t>student</a:t>
            </a:r>
            <a:r>
              <a:rPr lang="fr-FR" sz="1600" b="0" kern="0" dirty="0" smtClean="0"/>
              <a:t> radio</a:t>
            </a:r>
          </a:p>
          <a:p>
            <a:pPr lvl="1"/>
            <a:r>
              <a:rPr lang="fr-FR" sz="1600" b="0" kern="0" dirty="0" smtClean="0"/>
              <a:t>400 cultural </a:t>
            </a:r>
            <a:r>
              <a:rPr lang="fr-FR" sz="1600" b="0" kern="0" dirty="0" err="1" smtClean="0"/>
              <a:t>events</a:t>
            </a:r>
            <a:r>
              <a:rPr lang="fr-FR" sz="1600" b="0" kern="0" dirty="0" smtClean="0"/>
              <a:t> </a:t>
            </a:r>
            <a:r>
              <a:rPr lang="fr-FR" sz="1600" b="0" kern="0" dirty="0" err="1" smtClean="0"/>
              <a:t>programmed</a:t>
            </a:r>
            <a:r>
              <a:rPr lang="fr-FR" sz="1600" b="0" kern="0" dirty="0" smtClean="0"/>
              <a:t> </a:t>
            </a:r>
            <a:r>
              <a:rPr lang="fr-FR" sz="1600" b="0" kern="0" dirty="0" err="1" smtClean="0"/>
              <a:t>each</a:t>
            </a:r>
            <a:r>
              <a:rPr lang="fr-FR" sz="1600" b="0" kern="0" dirty="0" smtClean="0"/>
              <a:t> </a:t>
            </a:r>
            <a:r>
              <a:rPr lang="fr-FR" sz="1600" b="0" kern="0" dirty="0" err="1" smtClean="0"/>
              <a:t>year</a:t>
            </a:r>
            <a:r>
              <a:rPr lang="fr-FR" sz="1600" b="0" kern="0" dirty="0" smtClean="0"/>
              <a:t> for </a:t>
            </a:r>
            <a:r>
              <a:rPr lang="fr-FR" sz="1600" b="0" kern="0" dirty="0" err="1" smtClean="0"/>
              <a:t>students</a:t>
            </a:r>
            <a:endParaRPr lang="fr-FR" sz="1600" b="0" kern="0" dirty="0" smtClean="0"/>
          </a:p>
          <a:p>
            <a:r>
              <a:rPr lang="fr-FR" sz="2000" b="0" kern="0" dirty="0" smtClean="0"/>
              <a:t>A campus </a:t>
            </a:r>
            <a:r>
              <a:rPr lang="fr-FR" sz="2000" b="0" kern="0" dirty="0" err="1"/>
              <a:t>h</a:t>
            </a:r>
            <a:r>
              <a:rPr lang="fr-FR" sz="2000" b="0" kern="0" dirty="0" err="1" smtClean="0"/>
              <a:t>ealth</a:t>
            </a:r>
            <a:r>
              <a:rPr lang="fr-FR" sz="2000" b="0" kern="0" dirty="0" smtClean="0"/>
              <a:t> </a:t>
            </a:r>
            <a:r>
              <a:rPr lang="fr-FR" sz="2000" b="0" kern="0" dirty="0"/>
              <a:t>c</a:t>
            </a:r>
            <a:r>
              <a:rPr lang="fr-FR" sz="2000" b="0" kern="0" dirty="0" smtClean="0"/>
              <a:t>enter</a:t>
            </a:r>
          </a:p>
          <a:p>
            <a:r>
              <a:rPr lang="fr-FR" sz="2000" b="0" kern="0" dirty="0" err="1" smtClean="0"/>
              <a:t>Easily</a:t>
            </a:r>
            <a:r>
              <a:rPr lang="fr-FR" sz="2000" b="0" kern="0" dirty="0" smtClean="0"/>
              <a:t> accessible by bus, tram, or bike</a:t>
            </a: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521550" y="953725"/>
            <a:ext cx="8355240" cy="495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ONE OF THE BEST STUDENT CITIES IN FRANCE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8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98" y="4734145"/>
            <a:ext cx="9178407" cy="2132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521550" y="953725"/>
            <a:ext cx="8355240" cy="495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EXTREMELY ATTRACTIVE LOCATION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92236" y="1673805"/>
            <a:ext cx="8130214" cy="27982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en-US" sz="2000" b="0" dirty="0" smtClean="0"/>
              <a:t>At </a:t>
            </a:r>
            <a:r>
              <a:rPr lang="en-US" sz="2000" b="0" dirty="0"/>
              <a:t>the </a:t>
            </a:r>
            <a:r>
              <a:rPr lang="en-US" sz="2000" b="0" dirty="0" smtClean="0"/>
              <a:t>crossroad </a:t>
            </a:r>
            <a:r>
              <a:rPr lang="en-US" sz="2000" b="0" dirty="0"/>
              <a:t>of </a:t>
            </a:r>
            <a:r>
              <a:rPr lang="en-US" sz="2000" b="0" dirty="0" smtClean="0"/>
              <a:t>Europe </a:t>
            </a:r>
          </a:p>
          <a:p>
            <a:pPr lvl="1"/>
            <a:r>
              <a:rPr lang="en-US" sz="16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Easy </a:t>
            </a: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access </a:t>
            </a:r>
            <a:r>
              <a:rPr lang="en-US" sz="16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from </a:t>
            </a: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Paris (3 hours by train), the Mediterranean Coast, Switzerland, </a:t>
            </a:r>
            <a:r>
              <a:rPr lang="en-US" sz="16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Italy, with 3 nearby airports</a:t>
            </a:r>
            <a:endParaRPr lang="fr-FR" sz="16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000" b="0" dirty="0" smtClean="0"/>
              <a:t>Grenoble </a:t>
            </a:r>
            <a:r>
              <a:rPr lang="en-US" sz="2000" b="0" dirty="0"/>
              <a:t>is </a:t>
            </a:r>
            <a:r>
              <a:rPr lang="en-US" sz="2000" b="0" dirty="0" smtClean="0"/>
              <a:t>nestled </a:t>
            </a:r>
            <a:r>
              <a:rPr lang="en-US" sz="2000" b="0" dirty="0"/>
              <a:t>in the </a:t>
            </a:r>
            <a:r>
              <a:rPr lang="en-US" sz="2000" b="0" dirty="0" smtClean="0"/>
              <a:t>Alps </a:t>
            </a:r>
          </a:p>
          <a:p>
            <a:pPr lvl="1"/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</a:t>
            </a:r>
            <a:r>
              <a:rPr lang="en-US" sz="16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lose </a:t>
            </a: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proximity to 30 ski resorts, wildlife reserves and national </a:t>
            </a:r>
            <a:r>
              <a:rPr lang="en-US" sz="16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parks</a:t>
            </a:r>
          </a:p>
          <a:p>
            <a:pPr lvl="1"/>
            <a:r>
              <a:rPr lang="en-US" sz="1600" b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Near </a:t>
            </a: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highest mountain peaks in the Western Alps: Mont-Blanc, </a:t>
            </a:r>
            <a:r>
              <a:rPr lang="en-US" sz="1600" b="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Vanoise</a:t>
            </a:r>
            <a:r>
              <a: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range, </a:t>
            </a:r>
            <a:r>
              <a:rPr lang="en-US" sz="1600" b="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Ecrins</a:t>
            </a:r>
            <a:endParaRPr lang="en-US" sz="1600" b="0" dirty="0"/>
          </a:p>
          <a:p>
            <a:pPr lvl="0"/>
            <a:r>
              <a:rPr lang="en-US" sz="2000" b="0" dirty="0" smtClean="0"/>
              <a:t>One of the most beautiful green campuses in </a:t>
            </a:r>
            <a:r>
              <a:rPr lang="en-US" sz="2000" b="0" dirty="0"/>
              <a:t>E</a:t>
            </a:r>
            <a:r>
              <a:rPr lang="en-US" sz="2000" b="0" dirty="0" smtClean="0"/>
              <a:t>urope</a:t>
            </a:r>
          </a:p>
          <a:p>
            <a:pPr lvl="0"/>
            <a:r>
              <a:rPr lang="en-US" sz="2000" b="0" dirty="0" smtClean="0"/>
              <a:t>French capital of mountain sports and outdoor activities</a:t>
            </a:r>
            <a:endParaRPr lang="fr-FR" sz="2000" b="0" dirty="0" smtClean="0"/>
          </a:p>
          <a:p>
            <a:endParaRPr lang="fr-FR" b="0" kern="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73" y="4734144"/>
            <a:ext cx="2007134" cy="1870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92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4901"/>
            </a:schemeClr>
          </a:solidFill>
        </p:spPr>
        <p:txBody>
          <a:bodyPr>
            <a:normAutofit/>
          </a:bodyPr>
          <a:lstStyle/>
          <a:p>
            <a:r>
              <a:rPr lang="fr-FR" dirty="0">
                <a:latin typeface="Arial Narrow" charset="0"/>
                <a:cs typeface="Arial Unicode MS" charset="0"/>
              </a:rPr>
              <a:t>a</a:t>
            </a:r>
          </a:p>
        </p:txBody>
      </p:sp>
      <p:grpSp>
        <p:nvGrpSpPr>
          <p:cNvPr id="2" name="Grouper 10"/>
          <p:cNvGrpSpPr>
            <a:grpSpLocks/>
          </p:cNvGrpSpPr>
          <p:nvPr/>
        </p:nvGrpSpPr>
        <p:grpSpPr bwMode="auto">
          <a:xfrm>
            <a:off x="0" y="-14288"/>
            <a:ext cx="9220200" cy="6872288"/>
            <a:chOff x="0" y="-14194"/>
            <a:chExt cx="9220200" cy="6872194"/>
          </a:xfrm>
        </p:grpSpPr>
        <p:pic>
          <p:nvPicPr>
            <p:cNvPr id="80902" name="Image 7" descr="1280px-Campus_de_Grenobl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57725"/>
              <a:ext cx="916200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er 12"/>
            <p:cNvGrpSpPr>
              <a:grpSpLocks/>
            </p:cNvGrpSpPr>
            <p:nvPr/>
          </p:nvGrpSpPr>
          <p:grpSpPr bwMode="auto">
            <a:xfrm>
              <a:off x="0" y="2590800"/>
              <a:ext cx="9220200" cy="2132400"/>
              <a:chOff x="0" y="2668200"/>
              <a:chExt cx="9067161" cy="1980000"/>
            </a:xfrm>
          </p:grpSpPr>
          <p:pic>
            <p:nvPicPr>
              <p:cNvPr id="80905" name="Image 5" descr="1280px-Arrivee_telepherique_-_Grenoble_by_Matthieu_Riegler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68200"/>
                <a:ext cx="2971162" cy="19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06" name="Image 6" descr="1280px-Place_Victor_Hugo_by_M._Riegler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1" y="2668200"/>
                <a:ext cx="2971160" cy="19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07" name="Image 8" descr="IMF_MOYEN_WEB_CHEMIN_495_1254145855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163" y="2668200"/>
                <a:ext cx="3124840" cy="19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0904" name="Image 9" descr="1280px-Grenoble_de_nuit_by_Matthieu_Riegler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194"/>
              <a:ext cx="9144000" cy="260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900" name="Rectangle 11"/>
          <p:cNvSpPr>
            <a:spLocks noChangeArrowheads="1"/>
          </p:cNvSpPr>
          <p:nvPr/>
        </p:nvSpPr>
        <p:spPr bwMode="auto">
          <a:xfrm>
            <a:off x="139051" y="6442304"/>
            <a:ext cx="19479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100" dirty="0">
                <a:solidFill>
                  <a:srgbClr val="FFFFFF"/>
                </a:solidFill>
              </a:rPr>
              <a:t>© Matthieu </a:t>
            </a:r>
            <a:r>
              <a:rPr lang="fr-FR" sz="1100" dirty="0" err="1">
                <a:solidFill>
                  <a:srgbClr val="FFFFFF"/>
                </a:solidFill>
              </a:rPr>
              <a:t>Riegler</a:t>
            </a:r>
            <a:r>
              <a:rPr lang="fr-FR" sz="1100" dirty="0">
                <a:solidFill>
                  <a:srgbClr val="FFFFFF"/>
                </a:solidFill>
              </a:rPr>
              <a:t>, CC-BY</a:t>
            </a:r>
          </a:p>
        </p:txBody>
      </p:sp>
    </p:spTree>
    <p:extLst>
      <p:ext uri="{BB962C8B-B14F-4D97-AF65-F5344CB8AC3E}">
        <p14:creationId xmlns:p14="http://schemas.microsoft.com/office/powerpoint/2010/main" val="924634970"/>
      </p:ext>
    </p:extLst>
  </p:cSld>
  <p:clrMapOvr>
    <a:masterClrMapping/>
  </p:clrMapOvr>
  <p:transition spd="med" advClick="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Chapter 1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fr-FR" sz="2000" dirty="0" smtClean="0"/>
              <a:t>Grenoble Alpes </a:t>
            </a:r>
            <a:r>
              <a:rPr lang="fr-FR" sz="2000" dirty="0" err="1" smtClean="0"/>
              <a:t>Ecosystem</a:t>
            </a:r>
            <a:endParaRPr lang="fr-FR" sz="20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24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31540" y="870468"/>
            <a:ext cx="6012160" cy="668322"/>
          </a:xfrm>
          <a:noFill/>
        </p:spPr>
        <p:txBody>
          <a:bodyPr>
            <a:normAutofit/>
          </a:bodyPr>
          <a:lstStyle/>
          <a:p>
            <a:pPr>
              <a:buFont typeface="Franklin Gothic Medium" pitchFamily="32" charset="0"/>
              <a:buNone/>
              <a:defRPr/>
            </a:pPr>
            <a:r>
              <a:rPr lang="fr-FR" sz="2800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fr-FR" sz="28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800" b="1" cap="all" dirty="0" err="1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fr-FR" sz="28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Europe</a:t>
            </a: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296525" y="1800400"/>
            <a:ext cx="8370930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Grenoble</a:t>
            </a: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3h by </a:t>
            </a:r>
            <a:r>
              <a:rPr lang="en-US" sz="1900" b="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from Paris </a:t>
            </a:r>
            <a:endParaRPr lang="en-US" sz="1900" b="0" dirty="0" smtClean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1h40 by </a:t>
            </a:r>
            <a:r>
              <a:rPr lang="en-US" sz="1900" b="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from Geneva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environment</a:t>
            </a:r>
            <a:endParaRPr 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Population: 500,000</a:t>
            </a:r>
          </a:p>
          <a:p>
            <a:pPr lvl="0"/>
            <a: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65,000 students, </a:t>
            </a:r>
            <a:b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of which foreigners</a:t>
            </a:r>
          </a:p>
          <a:p>
            <a:pPr lvl="0"/>
            <a: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labs </a:t>
            </a:r>
            <a:r>
              <a:rPr lang="en-US" sz="1900" b="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900" b="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en-US" sz="1900" b="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954" y="1550059"/>
            <a:ext cx="4977045" cy="5054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82352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43558" r="-202" b="24696"/>
          <a:stretch/>
        </p:blipFill>
        <p:spPr>
          <a:xfrm>
            <a:off x="0" y="4914165"/>
            <a:ext cx="9252520" cy="2070230"/>
          </a:xfrm>
          <a:prstGeom prst="rect">
            <a:avLst/>
          </a:prstGeom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INNOVATION ECOSYSTEM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21550" y="1718809"/>
            <a:ext cx="7830870" cy="32853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fr-FR" sz="2000" dirty="0"/>
              <a:t>Grenoble, </a:t>
            </a:r>
            <a:r>
              <a:rPr lang="fr-FR" sz="2000" dirty="0" smtClean="0"/>
              <a:t>City </a:t>
            </a:r>
            <a:r>
              <a:rPr lang="fr-FR" sz="2000" dirty="0"/>
              <a:t>of I</a:t>
            </a:r>
            <a:r>
              <a:rPr lang="fr-FR" sz="2000" dirty="0" smtClean="0"/>
              <a:t>nnovation</a:t>
            </a:r>
            <a:endParaRPr lang="en-US" sz="2000" kern="0" dirty="0" smtClean="0"/>
          </a:p>
          <a:p>
            <a:pPr lvl="1"/>
            <a:r>
              <a:rPr lang="en-US" sz="1800" b="0" kern="0" dirty="0" smtClean="0"/>
              <a:t>7.1% of the population works in R&amp;D (2</a:t>
            </a:r>
            <a:r>
              <a:rPr lang="en-US" sz="1800" b="0" kern="0" baseline="30000" dirty="0" smtClean="0"/>
              <a:t>nd</a:t>
            </a:r>
            <a:r>
              <a:rPr lang="en-US" sz="1800" b="0" kern="0" dirty="0" smtClean="0"/>
              <a:t> in France)</a:t>
            </a:r>
            <a:endParaRPr lang="fr-FR" sz="1800" b="0" kern="0" dirty="0" smtClean="0"/>
          </a:p>
          <a:p>
            <a:pPr lvl="1"/>
            <a:r>
              <a:rPr lang="en-US" sz="1800" b="0" kern="0" dirty="0" smtClean="0"/>
              <a:t>5</a:t>
            </a:r>
            <a:r>
              <a:rPr lang="en-US" sz="1800" b="0" kern="0" baseline="30000" dirty="0" smtClean="0"/>
              <a:t>th</a:t>
            </a:r>
            <a:r>
              <a:rPr lang="en-US" sz="1800" b="0" kern="0" dirty="0" smtClean="0"/>
              <a:t> most inventive city in the world (</a:t>
            </a:r>
            <a:r>
              <a:rPr lang="en-US" sz="1800" b="0" i="1" kern="0" dirty="0" smtClean="0"/>
              <a:t>Forbes</a:t>
            </a:r>
            <a:r>
              <a:rPr lang="en-US" sz="1800" b="0" kern="0" dirty="0" smtClean="0"/>
              <a:t> 2013)</a:t>
            </a:r>
          </a:p>
          <a:p>
            <a:pPr lvl="1"/>
            <a:r>
              <a:rPr lang="en-US" sz="1800" b="0" kern="0" dirty="0" smtClean="0"/>
              <a:t>3</a:t>
            </a:r>
            <a:r>
              <a:rPr lang="en-US" sz="1800" b="0" kern="0" baseline="30000" dirty="0" smtClean="0"/>
              <a:t>rd</a:t>
            </a:r>
            <a:r>
              <a:rPr lang="en-US" sz="1800" b="0" kern="0" dirty="0" smtClean="0"/>
              <a:t> European city of the future (</a:t>
            </a:r>
            <a:r>
              <a:rPr lang="en-US" sz="1800" b="0" i="1" kern="0" dirty="0" smtClean="0"/>
              <a:t>The Financial Times</a:t>
            </a:r>
            <a:r>
              <a:rPr lang="en-US" sz="1800" b="0" kern="0" dirty="0" smtClean="0"/>
              <a:t>)</a:t>
            </a:r>
            <a:endParaRPr lang="fr-FR" sz="1800" b="0" kern="0" dirty="0" smtClean="0"/>
          </a:p>
          <a:p>
            <a:pPr lvl="1"/>
            <a:r>
              <a:rPr lang="en-US" sz="1800" b="0" kern="0" dirty="0" smtClean="0"/>
              <a:t>Top finalist for the European </a:t>
            </a:r>
            <a:r>
              <a:rPr lang="en-US" sz="1800" b="0" kern="0" dirty="0" err="1" smtClean="0"/>
              <a:t>iCapital</a:t>
            </a:r>
            <a:r>
              <a:rPr lang="en-US" sz="1800" b="0" kern="0" dirty="0" smtClean="0"/>
              <a:t> “Capital of Innovation Awards” (2014)</a:t>
            </a:r>
          </a:p>
          <a:p>
            <a:pPr lvl="1"/>
            <a:r>
              <a:rPr lang="en-US" sz="1800" b="0" spc="-50" dirty="0" smtClean="0">
                <a:cs typeface="Montserrat-Regular"/>
              </a:rPr>
              <a:t>84</a:t>
            </a:r>
            <a:r>
              <a:rPr lang="en-US" sz="1800" b="0" spc="-50" baseline="30000" dirty="0" smtClean="0">
                <a:cs typeface="Montserrat-Regular"/>
              </a:rPr>
              <a:t>th</a:t>
            </a:r>
            <a:r>
              <a:rPr lang="en-US" sz="1800" b="0" spc="-50" dirty="0" smtClean="0">
                <a:cs typeface="Montserrat-Regular"/>
              </a:rPr>
              <a:t> </a:t>
            </a:r>
            <a:r>
              <a:rPr lang="en-US" sz="1800" b="0" spc="-50" dirty="0">
                <a:cs typeface="Montserrat-Regular"/>
              </a:rPr>
              <a:t>most innovative university in the world (</a:t>
            </a:r>
            <a:r>
              <a:rPr lang="en-US" sz="1800" b="0" i="1" spc="-50" dirty="0">
                <a:cs typeface="Montserrat-Regular"/>
              </a:rPr>
              <a:t>Thomson Reuters </a:t>
            </a:r>
            <a:r>
              <a:rPr lang="en-US" sz="1800" b="0" i="1" spc="-50" dirty="0" smtClean="0">
                <a:cs typeface="Montserrat-Regular"/>
              </a:rPr>
              <a:t>2015</a:t>
            </a:r>
            <a:r>
              <a:rPr lang="en-US" sz="1800" b="0" spc="-50" dirty="0" smtClean="0">
                <a:cs typeface="Montserrat-Regular"/>
              </a:rPr>
              <a:t>)</a:t>
            </a:r>
          </a:p>
          <a:p>
            <a:pPr marL="457200" lvl="1" indent="0">
              <a:buNone/>
            </a:pPr>
            <a:endParaRPr lang="en-US" sz="1800" b="0" kern="0" dirty="0" smtClean="0"/>
          </a:p>
          <a:p>
            <a:pPr lvl="0"/>
            <a:r>
              <a:rPr lang="en-US" sz="2000" dirty="0" smtClean="0"/>
              <a:t>A Wealth of Thriving Businesses</a:t>
            </a:r>
          </a:p>
          <a:p>
            <a:pPr lvl="1"/>
            <a:r>
              <a:rPr lang="en-US" sz="1800" b="0" dirty="0" smtClean="0"/>
              <a:t>Over </a:t>
            </a:r>
            <a:r>
              <a:rPr lang="en-US" sz="1800" dirty="0"/>
              <a:t>470</a:t>
            </a:r>
            <a:r>
              <a:rPr lang="en-US" sz="1800" b="0" dirty="0"/>
              <a:t> international companies in Grenoble and </a:t>
            </a:r>
            <a:r>
              <a:rPr lang="en-US" sz="1800" dirty="0"/>
              <a:t>78,000</a:t>
            </a:r>
            <a:r>
              <a:rPr lang="en-US" sz="1800" b="0" dirty="0"/>
              <a:t> companies in the Isère </a:t>
            </a:r>
            <a:r>
              <a:rPr lang="en-US" sz="1800" b="0" dirty="0" smtClean="0"/>
              <a:t>area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63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466" y="900164"/>
            <a:ext cx="8470019" cy="683631"/>
          </a:xfrm>
          <a:noFill/>
        </p:spPr>
        <p:txBody>
          <a:bodyPr/>
          <a:lstStyle/>
          <a:p>
            <a:r>
              <a:rPr lang="en-US" sz="28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university firmly grounded in its city</a:t>
            </a:r>
            <a:endParaRPr lang="en-US" sz="2800" b="1" cap="all" dirty="0">
              <a:solidFill>
                <a:srgbClr val="5A8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20664" y="1659181"/>
            <a:ext cx="7830870" cy="29849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r>
              <a:rPr lang="fr-FR" sz="2000" dirty="0" smtClean="0"/>
              <a:t>3 campus sites in Grenoble</a:t>
            </a:r>
          </a:p>
          <a:p>
            <a:pPr marL="0" indent="0">
              <a:buNone/>
            </a:pPr>
            <a:endParaRPr lang="fr-FR" sz="1000" dirty="0" smtClean="0"/>
          </a:p>
          <a:p>
            <a:pPr lvl="1"/>
            <a:r>
              <a:rPr lang="en-US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The 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growth of the city and territory of Grenoble echoes the dialogue of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research, science and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industry</a:t>
            </a:r>
          </a:p>
          <a:p>
            <a:pPr lvl="1"/>
            <a:r>
              <a:rPr lang="en-US" sz="18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From 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the glove industry to hydroelectricity (the “</a:t>
            </a:r>
            <a:r>
              <a:rPr lang="en-US" sz="1800" b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houille</a:t>
            </a:r>
            <a:r>
              <a:rPr lang="en-US" sz="1800" b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 blanche”), and now micro- and nanotechnologies, software and energy,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</a:rPr>
              <a:t>Grenoble follows the rhythms of innovation.</a:t>
            </a:r>
          </a:p>
          <a:p>
            <a:endParaRPr lang="en-US" sz="2000" kern="0" dirty="0" smtClean="0"/>
          </a:p>
        </p:txBody>
      </p:sp>
      <p:pic>
        <p:nvPicPr>
          <p:cNvPr id="13" name="Picture 2" descr="Résultat de recherche d'images pour &quot;chu grenoble la tronch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42" y="4330391"/>
            <a:ext cx="3157447" cy="18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46" y="4330581"/>
            <a:ext cx="3093590" cy="184909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965" r="-248" b="3620"/>
          <a:stretch/>
        </p:blipFill>
        <p:spPr>
          <a:xfrm>
            <a:off x="6218383" y="4329100"/>
            <a:ext cx="2962023" cy="184649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48336" y="3912371"/>
            <a:ext cx="15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GIANT campus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974676" y="3908403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East campus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223454" y="3917503"/>
            <a:ext cx="2960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fr-FR" sz="16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fr-FR" sz="1600" b="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well-being</a:t>
            </a:r>
            <a:r>
              <a:rPr lang="fr-FR" sz="1600" b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campus</a:t>
            </a:r>
          </a:p>
        </p:txBody>
      </p:sp>
    </p:spTree>
    <p:extLst>
      <p:ext uri="{BB962C8B-B14F-4D97-AF65-F5344CB8AC3E}">
        <p14:creationId xmlns:p14="http://schemas.microsoft.com/office/powerpoint/2010/main" val="4100504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ée 5"/>
          <p:cNvSpPr/>
          <p:nvPr/>
        </p:nvSpPr>
        <p:spPr bwMode="auto">
          <a:xfrm>
            <a:off x="-1323962" y="-1071563"/>
            <a:ext cx="11836399" cy="10261601"/>
          </a:xfrm>
          <a:prstGeom prst="donut">
            <a:avLst>
              <a:gd name="adj" fmla="val 30475"/>
            </a:avLst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 marL="342900" indent="-342900" defTabSz="449263" eaLnBrk="0" hangingPunct="0">
              <a:spcBef>
                <a:spcPct val="20000"/>
              </a:spcBef>
              <a:buClr>
                <a:srgbClr val="75BD25"/>
              </a:buClr>
              <a:buFont typeface="Arial" charset="0"/>
              <a:buNone/>
              <a:defRPr/>
            </a:pPr>
            <a:endParaRPr lang="fr-FR" sz="1800" b="0">
              <a:solidFill>
                <a:srgbClr val="FFFFFF"/>
              </a:solidFill>
              <a:latin typeface="Arial" panose="020B0604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Titre 1"/>
          <p:cNvSpPr>
            <a:spLocks noGrp="1"/>
          </p:cNvSpPr>
          <p:nvPr>
            <p:ph type="title" idx="4294967295"/>
          </p:nvPr>
        </p:nvSpPr>
        <p:spPr>
          <a:xfrm>
            <a:off x="431540" y="853067"/>
            <a:ext cx="8325926" cy="640718"/>
          </a:xfrm>
          <a:prstGeom prst="rect">
            <a:avLst/>
          </a:prstGeom>
          <a:noFill/>
        </p:spPr>
        <p:txBody>
          <a:bodyPr lIns="180000" rIns="180000">
            <a:noAutofit/>
          </a:bodyPr>
          <a:lstStyle/>
          <a:p>
            <a:pPr algn="l" eaLnBrk="1" hangingPunct="1"/>
            <a:r>
              <a:rPr lang="en-GB" sz="2700" b="1" cap="all" dirty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exceptional </a:t>
            </a:r>
            <a:r>
              <a:rPr lang="en-GB" sz="2700" b="1" cap="all" dirty="0" smtClean="0">
                <a:solidFill>
                  <a:srgbClr val="5A86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endParaRPr lang="en-GB" sz="2700" b="1" cap="all" dirty="0">
              <a:solidFill>
                <a:srgbClr val="5A86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628800"/>
            <a:ext cx="4230470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lvl="0"/>
            <a:r>
              <a:rPr lang="en-US" sz="2000" b="0" dirty="0" smtClean="0"/>
              <a:t>5 International laboratories and instruments</a:t>
            </a:r>
          </a:p>
          <a:p>
            <a:pPr lvl="1"/>
            <a:r>
              <a:rPr lang="en-US" sz="1600" b="0" dirty="0" smtClean="0"/>
              <a:t>ESRF, ILL, EMBL, GHMFL, IRAM</a:t>
            </a:r>
          </a:p>
          <a:p>
            <a:pPr lvl="0"/>
            <a:r>
              <a:rPr lang="en-US" sz="2000" b="0" dirty="0" smtClean="0"/>
              <a:t>9 National research organizations</a:t>
            </a:r>
          </a:p>
          <a:p>
            <a:pPr lvl="1"/>
            <a:r>
              <a:rPr lang="en-US" sz="1600" b="0" dirty="0" smtClean="0"/>
              <a:t>CNRS, CEA, </a:t>
            </a:r>
            <a:r>
              <a:rPr lang="en-US" sz="1600" b="0" dirty="0" err="1" smtClean="0"/>
              <a:t>Inria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Inserm</a:t>
            </a:r>
            <a:r>
              <a:rPr lang="en-US" sz="1600" b="0" dirty="0" smtClean="0"/>
              <a:t>, </a:t>
            </a:r>
            <a:r>
              <a:rPr lang="en-US" sz="1600" b="0" dirty="0" err="1" smtClean="0"/>
              <a:t>Irstea</a:t>
            </a:r>
            <a:r>
              <a:rPr lang="en-US" sz="1600" b="0" dirty="0" smtClean="0"/>
              <a:t>, INRA, CRSSA, IRD, CEN/CNR</a:t>
            </a:r>
          </a:p>
          <a:p>
            <a:r>
              <a:rPr lang="en-US" sz="2000" b="0" dirty="0" smtClean="0"/>
              <a:t>R&amp;D business partners</a:t>
            </a:r>
          </a:p>
          <a:p>
            <a:pPr lvl="1"/>
            <a:r>
              <a:rPr lang="en-US" sz="1600" b="0" dirty="0" smtClean="0"/>
              <a:t>Sun Microsystems, HP, Orange, STMicroelectronics, Schneider Electric, Alstom, Xerox, Thales…</a:t>
            </a:r>
            <a:endParaRPr lang="en-US" sz="1600" b="0" dirty="0"/>
          </a:p>
        </p:txBody>
      </p:sp>
      <p:sp>
        <p:nvSpPr>
          <p:cNvPr id="9" name="Rectangle 8"/>
          <p:cNvSpPr/>
          <p:nvPr/>
        </p:nvSpPr>
        <p:spPr>
          <a:xfrm>
            <a:off x="566555" y="525161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fr-FR" sz="16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 5" descr="Greco_073196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38791"/>
            <a:ext cx="4211960" cy="5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179581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mpu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89" y="4905545"/>
            <a:ext cx="9220204" cy="23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521550" y="953725"/>
            <a:ext cx="8622450" cy="5400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5A869F"/>
                </a:solidFill>
              </a:rPr>
              <a:t>Chapter 2</a:t>
            </a:r>
            <a:endParaRPr lang="fr-FR" sz="2400" dirty="0">
              <a:solidFill>
                <a:srgbClr val="5A869F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521550" y="1718810"/>
            <a:ext cx="8055895" cy="4553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■"/>
              <a:defRPr sz="2100" b="1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charset="0"/>
              <a:buChar char="►"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charset="0"/>
              <a:buChar char="•"/>
              <a:defRPr sz="12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Courier New" charset="0"/>
              <a:buChar char="o"/>
              <a:defRPr sz="1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8DF3"/>
              </a:buClr>
              <a:buFont typeface="Wingdings" pitchFamily="2" charset="2"/>
              <a:buChar char="§"/>
              <a:defRPr sz="1000" b="1">
                <a:solidFill>
                  <a:srgbClr val="75BD25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 startAt="2"/>
            </a:pPr>
            <a:r>
              <a:rPr lang="en-US" sz="2000" dirty="0" smtClean="0"/>
              <a:t>Univ. Grenoble Alpes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What is Univ. Grenoble Alpes?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Research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Education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b="0" dirty="0" smtClean="0"/>
              <a:t>International strategy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2666" y="6588116"/>
            <a:ext cx="1614295" cy="278649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50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75BD25"/>
          </a:buClr>
          <a:buSzTx/>
          <a:buFont typeface="Arial" charset="0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noFill/>
        <a:ln w="12700">
          <a:solidFill>
            <a:srgbClr val="FF0000"/>
          </a:solidFill>
          <a:miter lim="800000"/>
          <a:headEnd/>
          <a:tailEnd type="arrow"/>
        </a:ln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ue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17810</TotalTime>
  <Words>1605</Words>
  <Application>Microsoft Office PowerPoint</Application>
  <PresentationFormat>Affichage à l'écran (4:3)</PresentationFormat>
  <Paragraphs>368</Paragraphs>
  <Slides>36</Slides>
  <Notes>31</Notes>
  <HiddenSlides>2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Modèle par défaut</vt:lpstr>
      <vt:lpstr>3_Thème Office</vt:lpstr>
      <vt:lpstr>Blue Text Content Slides</vt:lpstr>
      <vt:lpstr>1_Blue Text Content Slides</vt:lpstr>
      <vt:lpstr>Présentation PowerPoint</vt:lpstr>
      <vt:lpstr>Présentation PowerPoint</vt:lpstr>
      <vt:lpstr>Présentation PowerPoint</vt:lpstr>
      <vt:lpstr>Présentation PowerPoint</vt:lpstr>
      <vt:lpstr>AT the heart of Europe</vt:lpstr>
      <vt:lpstr>Présentation PowerPoint</vt:lpstr>
      <vt:lpstr>A university firmly grounded in its city</vt:lpstr>
      <vt:lpstr>An exceptional environment </vt:lpstr>
      <vt:lpstr>Présentation PowerPoint</vt:lpstr>
      <vt:lpstr>Univ. Grenoble alpes</vt:lpstr>
      <vt:lpstr>Univ. Grenoble alpes’ values</vt:lpstr>
      <vt:lpstr> WORLD-CLASS UNIVERSITY</vt:lpstr>
      <vt:lpstr>Examples of our Ambitious projects</vt:lpstr>
      <vt:lpstr>Présentation PowerPoint</vt:lpstr>
      <vt:lpstr>Présentation PowerPoint</vt:lpstr>
      <vt:lpstr>Research at Univ. GRENOBLE ALPES</vt:lpstr>
      <vt:lpstr>Cross Disciplinary programs (CDP):  an important research asset</vt:lpstr>
      <vt:lpstr>Présentation PowerPoint</vt:lpstr>
      <vt:lpstr>Innovation Parks and Facilities: Services and technology platforms</vt:lpstr>
      <vt:lpstr>Innovation Parks and Facilities: Services and technology platforms</vt:lpstr>
      <vt:lpstr>Présentation PowerPoint</vt:lpstr>
      <vt:lpstr>Présentation PowerPoint</vt:lpstr>
      <vt:lpstr>Undergraduate and postgraduate programs in a wide range of disciplines</vt:lpstr>
      <vt:lpstr>Présentation PowerPoint</vt:lpstr>
      <vt:lpstr>5 top level International schools &amp; Bachelor SP</vt:lpstr>
      <vt:lpstr>Our Ambition in education@2020</vt:lpstr>
      <vt:lpstr>Présentation PowerPoint</vt:lpstr>
      <vt:lpstr>Présentation PowerPoint</vt:lpstr>
      <vt:lpstr>Présentation PowerPoint</vt:lpstr>
      <vt:lpstr>Présentation PowerPoint</vt:lpstr>
      <vt:lpstr>ISSO</vt:lpstr>
      <vt:lpstr>International Policy</vt:lpstr>
      <vt:lpstr>Présentation PowerPoint</vt:lpstr>
      <vt:lpstr>Présentation PowerPoint</vt:lpstr>
      <vt:lpstr>Présentation PowerPoint</vt:lpstr>
      <vt:lpstr>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titre du projet présenté Précision éventuelle sur le titre</dc:title>
  <dc:creator>Utilisateur de Microsoft Office</dc:creator>
  <cp:lastModifiedBy>CHIBKO Melissa (chibkom)</cp:lastModifiedBy>
  <cp:revision>983</cp:revision>
  <cp:lastPrinted>2018-02-02T10:03:29Z</cp:lastPrinted>
  <dcterms:created xsi:type="dcterms:W3CDTF">2015-11-24T09:57:20Z</dcterms:created>
  <dcterms:modified xsi:type="dcterms:W3CDTF">2018-03-12T14:22:58Z</dcterms:modified>
</cp:coreProperties>
</file>